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92" r:id="rId24"/>
  </p:sldIdLst>
  <p:sldSz cx="12190413" cy="6858000"/>
  <p:notesSz cx="6858000" cy="9945688"/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FA1"/>
    <a:srgbClr val="82C778"/>
    <a:srgbClr val="C0C0C0"/>
    <a:srgbClr val="C9C9C9"/>
    <a:srgbClr val="0096C7"/>
    <a:srgbClr val="45BFE5"/>
    <a:srgbClr val="DAE3F3"/>
    <a:srgbClr val="E6E3FA"/>
    <a:srgbClr val="DFE3E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417" autoAdjust="0"/>
  </p:normalViewPr>
  <p:slideViewPr>
    <p:cSldViewPr snapToGrid="0">
      <p:cViewPr>
        <p:scale>
          <a:sx n="50" d="100"/>
          <a:sy n="50" d="100"/>
        </p:scale>
        <p:origin x="-1080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6" d="100"/>
          <a:sy n="116" d="100"/>
        </p:scale>
        <p:origin x="2178" y="-12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KMU 1 (mittlere) 
69.723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69723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8-4682-B502-F197D0D1F79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KMU 2 (kleine) 
300.712</c:v>
                </c:pt>
              </c:strCache>
            </c:strRef>
          </c:tx>
          <c:spPr>
            <a:solidFill>
              <a:srgbClr val="40B39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C88-4682-B502-F197D0D1F79B}"/>
              </c:ext>
            </c:extLst>
          </c:dPt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300712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88-4682-B502-F197D0D1F79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KMU 3 (kleinste)
3.240.367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3240367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88-4682-B502-F197D0D1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924224"/>
        <c:axId val="139925760"/>
      </c:barChart>
      <c:catAx>
        <c:axId val="139924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9925760"/>
        <c:crosses val="autoZero"/>
        <c:auto val="1"/>
        <c:lblAlgn val="ctr"/>
        <c:lblOffset val="100"/>
        <c:noMultiLvlLbl val="0"/>
      </c:catAx>
      <c:valAx>
        <c:axId val="1399257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9924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de-DE"/>
          </a:p>
        </c:txPr>
      </c:legendEntry>
      <c:layout>
        <c:manualLayout>
          <c:xMode val="edge"/>
          <c:yMode val="edge"/>
          <c:x val="0.81263569735443975"/>
          <c:y val="0.15948463091635956"/>
          <c:w val="0.18011792004260338"/>
          <c:h val="0.74555621820973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A4F8-7CDA-4170-AE17-069081F2F7E2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EF83-4EFF-480E-B901-A7858F4892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99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D2F5-620F-4DD9-B7DF-647D45A4665C}" type="datetimeFigureOut">
              <a:rPr lang="de-DE" smtClean="0"/>
              <a:pPr/>
              <a:t>20.11.2017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C8E32-DF9E-4BB5-8659-D9350EA756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geht’s um Vertrauen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Anbieter sollen, z.B. durch ihre Verpflichtungen über das Label Vertrauen schaffen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Wir wollen Anwender motivieren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dem Label ihre Bedenken adressieren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und ausräumen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Denn gerade kleine und Kleinstunternehmen können von Anwendungen aus der Cloud profitieren.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86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45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63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5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haben wir nur über Probleme und Ziele gesprochen</a:t>
            </a:r>
          </a:p>
          <a:p>
            <a:r>
              <a:rPr lang="de-DE" dirty="0"/>
              <a:t>Wie kann denn ein Lösung aussehen?</a:t>
            </a:r>
          </a:p>
          <a:p>
            <a:endParaRPr lang="de-DE" dirty="0"/>
          </a:p>
          <a:p>
            <a:r>
              <a:rPr lang="de-DE" dirty="0"/>
              <a:t>Ein Praxisbeispiel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03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780407"/>
            <a:ext cx="5486400" cy="4938972"/>
          </a:xfrm>
        </p:spPr>
        <p:txBody>
          <a:bodyPr/>
          <a:lstStyle/>
          <a:p>
            <a:r>
              <a:rPr lang="de-DE" sz="1050" dirty="0"/>
              <a:t>Die Erfolgsgeschichte der Firma Mühle aus Selb mit 5 Mitarbeitern</a:t>
            </a:r>
          </a:p>
          <a:p>
            <a:endParaRPr lang="de-DE" sz="1050" dirty="0"/>
          </a:p>
          <a:p>
            <a:r>
              <a:rPr lang="de-DE" sz="1050" dirty="0"/>
              <a:t>Er hat das selbst in die Hand genommen und hat mit 3 Cloud Services seinen Betrieb effizienter gemacht</a:t>
            </a:r>
          </a:p>
          <a:p>
            <a:endParaRPr lang="de-DE" sz="1050" dirty="0"/>
          </a:p>
          <a:p>
            <a:r>
              <a:rPr lang="de-DE" sz="1050" dirty="0"/>
              <a:t>Problemfelder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Aufgabenverteilung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Abrechnungen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Arbeitszeiten</a:t>
            </a:r>
          </a:p>
          <a:p>
            <a:endParaRPr lang="de-DE" sz="1050" dirty="0"/>
          </a:p>
          <a:p>
            <a:r>
              <a:rPr lang="de-DE" sz="1050" dirty="0"/>
              <a:t>Lösung: Alles Mobil: stringenter, einfacher, zeitsparender</a:t>
            </a:r>
          </a:p>
          <a:p>
            <a:pPr marL="228600" indent="-228600">
              <a:buAutoNum type="arabicPeriod"/>
            </a:pPr>
            <a:r>
              <a:rPr lang="de-DE" sz="1050" dirty="0"/>
              <a:t>Websystem (Termine Aufgaben Projekte)</a:t>
            </a:r>
          </a:p>
          <a:p>
            <a:pPr marL="228600" indent="-228600">
              <a:buAutoNum type="arabicPeriod"/>
            </a:pPr>
            <a:r>
              <a:rPr lang="de-DE" sz="1050" dirty="0"/>
              <a:t>Gruppen Plattform CRM/ERP: Marketing, Vertrieb, Buchhaltung, Berichte, etc. werden miteinander verbunden</a:t>
            </a:r>
          </a:p>
          <a:p>
            <a:pPr marL="228600" indent="-228600">
              <a:buAutoNum type="arabicPeriod"/>
            </a:pPr>
            <a:r>
              <a:rPr lang="de-DE" sz="1050" dirty="0"/>
              <a:t>Zeiterfassung (Projektcontrolling, Abrechnungsgrundlage)</a:t>
            </a:r>
          </a:p>
          <a:p>
            <a:endParaRPr lang="de-DE" sz="1050" dirty="0"/>
          </a:p>
          <a:p>
            <a:r>
              <a:rPr lang="de-DE" sz="1050" dirty="0"/>
              <a:t>Kosten 20 € und 50 € im Monat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r>
              <a:rPr lang="de-DE" sz="1050" dirty="0"/>
              <a:t>Wichtig war ihm folgendes: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Problemfelder definieren, es muss zur Arbeitsweise und eigenen Prozessen passen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kleine Anbieter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Testmöglichkeiten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zuverlässiger und freundlicher Service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  <a:p>
            <a:r>
              <a:rPr lang="de-DE" sz="1050" dirty="0"/>
              <a:t>Erreicht hat er damit: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bessere Marge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bessere Arbeitszeiten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zufriedenere Kunden und Mitarbeiter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Zeit für neue Ziele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Prozesse kennen Sie?!</a:t>
            </a:r>
            <a:br>
              <a:rPr lang="de-DE" dirty="0"/>
            </a:br>
            <a:r>
              <a:rPr lang="de-DE" dirty="0"/>
              <a:t>Diese sind bei allen gleich.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29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6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 hier wenden Wir uns auch an die HWKs, Netzwerke, Verbände und unterstützenden Institutionen!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ist es geplant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18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210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2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Detail bieten wir: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Label (gibt’s erst nach einer umfangreichen Prüfung)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Listungen von Services mit Leistungsbeschreibungen, so dass Services auch vergleichbar werden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Auch Dienstleister und Berater können gelistet werden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Wissen, wie Checklisten, Leitfäden zu Themen rund um die Cloud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 Veranstaltungskonzept, das Anwender und Anbieter zusammen bringen soll und Ihnen auch zeigen soll wie Sie von Anwendungen konkret profitieren können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32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ist nicht nur ein schöner Button</a:t>
            </a:r>
            <a:br>
              <a:rPr lang="de-DE" dirty="0"/>
            </a:br>
            <a:r>
              <a:rPr lang="de-DE" dirty="0"/>
              <a:t>umfassende sorgfältige Prüfungen und Experten stehen dahinter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8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3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90% des Mittelstandes sind kleine und Kleinstunternehmen wie Handwerker</a:t>
            </a:r>
          </a:p>
          <a:p>
            <a:r>
              <a:rPr lang="de-DE" dirty="0"/>
              <a:t>Sie sind wichtig!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ist ein Versuch das Problem aus Ihrer Sicht zu betrachten.</a:t>
            </a:r>
            <a:br>
              <a:rPr lang="de-DE" dirty="0"/>
            </a:br>
            <a:r>
              <a:rPr lang="de-DE" dirty="0"/>
              <a:t>Sagen Sie ob Sie sich dort wiederfinden!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6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71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9282896" y="5141777"/>
            <a:ext cx="2907517" cy="171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0" y="2"/>
            <a:ext cx="12190413" cy="5141775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1" y="408727"/>
            <a:ext cx="2304653" cy="122232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719794" y="2160000"/>
            <a:ext cx="9523802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719792" y="3719093"/>
            <a:ext cx="9523803" cy="875436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C0C0C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pic>
        <p:nvPicPr>
          <p:cNvPr id="34" name="Grafik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74" y="5592774"/>
            <a:ext cx="1653750" cy="829338"/>
          </a:xfrm>
          <a:prstGeom prst="rect">
            <a:avLst/>
          </a:prstGeom>
        </p:spPr>
      </p:pic>
      <p:sp>
        <p:nvSpPr>
          <p:cNvPr id="17" name="Freeform 48"/>
          <p:cNvSpPr>
            <a:spLocks/>
          </p:cNvSpPr>
          <p:nvPr userDrawn="1"/>
        </p:nvSpPr>
        <p:spPr bwMode="auto">
          <a:xfrm>
            <a:off x="0" y="5045526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8" name="Freeform 46"/>
          <p:cNvSpPr>
            <a:spLocks/>
          </p:cNvSpPr>
          <p:nvPr userDrawn="1"/>
        </p:nvSpPr>
        <p:spPr bwMode="auto">
          <a:xfrm>
            <a:off x="2258871" y="5045526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9" name="Freeform 44"/>
          <p:cNvSpPr>
            <a:spLocks/>
          </p:cNvSpPr>
          <p:nvPr userDrawn="1"/>
        </p:nvSpPr>
        <p:spPr bwMode="auto">
          <a:xfrm>
            <a:off x="4394754" y="5045526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20" name="Freeform 42"/>
          <p:cNvSpPr>
            <a:spLocks/>
          </p:cNvSpPr>
          <p:nvPr userDrawn="1"/>
        </p:nvSpPr>
        <p:spPr bwMode="auto">
          <a:xfrm>
            <a:off x="10591275" y="5045526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0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ntitel m. Verzeichni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/>
          <p:nvPr userDrawn="1"/>
        </p:nvSpPr>
        <p:spPr>
          <a:xfrm>
            <a:off x="11998" y="0"/>
            <a:ext cx="12190413" cy="5994309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3863197" y="2417854"/>
            <a:ext cx="7046396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Erster Punkt | Einzeilig | Maecenas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DE" b="0" i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3863196" y="3244812"/>
            <a:ext cx="7040597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Zweiter Punkt | Aktiv | Zweizeilig | Maecenas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sem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quam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semper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libero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endParaRPr lang="de-DE" b="1" i="0" dirty="0">
              <a:solidFill>
                <a:srgbClr val="40B3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3863197" y="4091619"/>
            <a:ext cx="7040596" cy="4231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Dritter Punkt</a:t>
            </a:r>
            <a:endParaRPr lang="de-DE" b="0" i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Freeform 48"/>
          <p:cNvSpPr>
            <a:spLocks/>
          </p:cNvSpPr>
          <p:nvPr userDrawn="1"/>
        </p:nvSpPr>
        <p:spPr bwMode="auto">
          <a:xfrm>
            <a:off x="0" y="5914533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1" name="Freeform 46"/>
          <p:cNvSpPr>
            <a:spLocks/>
          </p:cNvSpPr>
          <p:nvPr userDrawn="1"/>
        </p:nvSpPr>
        <p:spPr bwMode="auto">
          <a:xfrm>
            <a:off x="2258871" y="5914533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3" name="Freeform 44"/>
          <p:cNvSpPr>
            <a:spLocks/>
          </p:cNvSpPr>
          <p:nvPr userDrawn="1"/>
        </p:nvSpPr>
        <p:spPr bwMode="auto">
          <a:xfrm>
            <a:off x="4394754" y="5914533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4" name="Freeform 42"/>
          <p:cNvSpPr>
            <a:spLocks/>
          </p:cNvSpPr>
          <p:nvPr userDrawn="1"/>
        </p:nvSpPr>
        <p:spPr bwMode="auto">
          <a:xfrm>
            <a:off x="10591275" y="5914533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3" y="301122"/>
            <a:ext cx="1357542" cy="720000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0" y="2625151"/>
            <a:ext cx="2341713" cy="16607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709740"/>
            <a:ext cx="10514231" cy="271178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400" b="0" i="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589465"/>
            <a:ext cx="10514231" cy="1500187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"/>
          <p:cNvSpPr/>
          <p:nvPr userDrawn="1"/>
        </p:nvSpPr>
        <p:spPr>
          <a:xfrm>
            <a:off x="0" y="0"/>
            <a:ext cx="12190413" cy="5971159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12"/>
          </p:nvPr>
        </p:nvSpPr>
        <p:spPr>
          <a:xfrm>
            <a:off x="1207931" y="2391453"/>
            <a:ext cx="1657134" cy="221297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3273595" y="2434380"/>
            <a:ext cx="5632624" cy="22852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Kontakt</a:t>
            </a:r>
          </a:p>
          <a:p>
            <a:pPr>
              <a:lnSpc>
                <a:spcPct val="150000"/>
              </a:lnSpc>
            </a:pPr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Funktion</a:t>
            </a: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Mail: </a:t>
            </a:r>
          </a:p>
          <a:p>
            <a:pPr>
              <a:lnSpc>
                <a:spcPct val="150000"/>
              </a:lnSpc>
            </a:pP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Telefon:</a:t>
            </a:r>
          </a:p>
        </p:txBody>
      </p:sp>
      <p:sp>
        <p:nvSpPr>
          <p:cNvPr id="42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45" name="Freeform 48"/>
          <p:cNvSpPr>
            <a:spLocks/>
          </p:cNvSpPr>
          <p:nvPr userDrawn="1"/>
        </p:nvSpPr>
        <p:spPr bwMode="auto">
          <a:xfrm>
            <a:off x="0" y="5921182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 userDrawn="1"/>
        </p:nvSpPr>
        <p:spPr bwMode="auto">
          <a:xfrm>
            <a:off x="2258871" y="5921182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4394754" y="5921182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10591275" y="5921182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3" y="301122"/>
            <a:ext cx="13575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len D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0412" cy="686616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11" y="5438268"/>
            <a:ext cx="3061805" cy="1024443"/>
          </a:xfrm>
          <a:prstGeom prst="rect">
            <a:avLst/>
          </a:prstGeom>
        </p:spPr>
      </p:pic>
      <p:sp>
        <p:nvSpPr>
          <p:cNvPr id="26" name="Rechteck 25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669074" y="3137051"/>
            <a:ext cx="8805965" cy="8424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10517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0413" cy="6858000"/>
          </a:xfrm>
          <a:prstGeom prst="rect">
            <a:avLst/>
          </a:prstGeom>
          <a:noFill/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08" y="2555018"/>
            <a:ext cx="2831422" cy="200805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62" y="2558004"/>
            <a:ext cx="2493784" cy="204952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20" y="2549900"/>
            <a:ext cx="2138375" cy="19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gehen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1620000"/>
            <a:ext cx="12190413" cy="4500000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1537851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Registrierung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035401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Antrag stellen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045153" y="4669001"/>
            <a:ext cx="2372778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Genehmigung und Vertragsschluss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8877269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Listung</a:t>
            </a:r>
          </a:p>
        </p:txBody>
      </p:sp>
      <p:sp>
        <p:nvSpPr>
          <p:cNvPr id="32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 userDrawn="1"/>
        </p:nvSpPr>
        <p:spPr>
          <a:xfrm>
            <a:off x="4915148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377" y="2578564"/>
            <a:ext cx="1027545" cy="102754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7090" y="2584682"/>
            <a:ext cx="1131455" cy="109681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1923" y="2608233"/>
            <a:ext cx="1050636" cy="108527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3809" y="2629750"/>
            <a:ext cx="1131455" cy="992909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-127322" y="4259484"/>
            <a:ext cx="125585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ung 15"/>
          <p:cNvGrpSpPr/>
          <p:nvPr userDrawn="1"/>
        </p:nvGrpSpPr>
        <p:grpSpPr>
          <a:xfrm>
            <a:off x="2152891" y="4016415"/>
            <a:ext cx="520861" cy="520861"/>
            <a:chOff x="2152891" y="4016415"/>
            <a:chExt cx="520861" cy="520861"/>
          </a:xfrm>
        </p:grpSpPr>
        <p:sp>
          <p:nvSpPr>
            <p:cNvPr id="15" name="Oval 14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</p:grpSp>
      <p:grpSp>
        <p:nvGrpSpPr>
          <p:cNvPr id="23" name="Gruppierung 22"/>
          <p:cNvGrpSpPr/>
          <p:nvPr userDrawn="1"/>
        </p:nvGrpSpPr>
        <p:grpSpPr>
          <a:xfrm>
            <a:off x="4654718" y="4016415"/>
            <a:ext cx="520861" cy="520861"/>
            <a:chOff x="2152891" y="4016415"/>
            <a:chExt cx="520861" cy="520861"/>
          </a:xfrm>
        </p:grpSpPr>
        <p:sp>
          <p:nvSpPr>
            <p:cNvPr id="24" name="Oval 23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</p:grpSp>
      <p:grpSp>
        <p:nvGrpSpPr>
          <p:cNvPr id="26" name="Gruppierung 25"/>
          <p:cNvGrpSpPr/>
          <p:nvPr userDrawn="1"/>
        </p:nvGrpSpPr>
        <p:grpSpPr>
          <a:xfrm>
            <a:off x="6971112" y="4016415"/>
            <a:ext cx="520861" cy="520861"/>
            <a:chOff x="2152891" y="4016415"/>
            <a:chExt cx="520861" cy="520861"/>
          </a:xfrm>
        </p:grpSpPr>
        <p:sp>
          <p:nvSpPr>
            <p:cNvPr id="27" name="Oval 26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  <p:grpSp>
        <p:nvGrpSpPr>
          <p:cNvPr id="29" name="Gruppierung 28"/>
          <p:cNvGrpSpPr/>
          <p:nvPr userDrawn="1"/>
        </p:nvGrpSpPr>
        <p:grpSpPr>
          <a:xfrm>
            <a:off x="9457651" y="4030190"/>
            <a:ext cx="520861" cy="520861"/>
            <a:chOff x="2152891" y="4016415"/>
            <a:chExt cx="520861" cy="520861"/>
          </a:xfrm>
        </p:grpSpPr>
        <p:sp>
          <p:nvSpPr>
            <p:cNvPr id="35" name="Oval 34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80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Cloud-Umg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24" y="1361665"/>
            <a:ext cx="7189187" cy="4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8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82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523801" y="3397715"/>
            <a:ext cx="9142810" cy="1844792"/>
          </a:xfrm>
          <a:prstGeom prst="rect">
            <a:avLst/>
          </a:prstGeom>
        </p:spPr>
        <p:txBody>
          <a:bodyPr lIns="91431" tIns="45715" rIns="91431" bIns="45715" anchor="b">
            <a:normAutofit/>
          </a:bodyPr>
          <a:lstStyle>
            <a:lvl1pPr algn="ctr">
              <a:defRPr sz="4200" b="0" i="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3802" y="5334581"/>
            <a:ext cx="9142810" cy="546451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pic>
        <p:nvPicPr>
          <p:cNvPr id="23" name="Grafik 4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8874"/>
            <a:ext cx="1558845" cy="78174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26" y="964756"/>
            <a:ext cx="4075205" cy="24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92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5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77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13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83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3"/>
          <a:ext cx="19536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9536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64963" y="6654001"/>
            <a:ext cx="153868" cy="123111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880BADDE-CEDF-4108-ADCD-25C7E5D681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2"/>
            <a:ext cx="10260000" cy="1002135"/>
          </a:xfrm>
          <a:prstGeom prst="rect">
            <a:avLst/>
          </a:prstGeom>
        </p:spPr>
        <p:txBody>
          <a:bodyPr vert="horz" lIns="297529" tIns="33059" rIns="72000" bIns="0" rtlCol="0" anchor="b">
            <a:noAutofit/>
          </a:bodyPr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01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9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463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092" y="1260000"/>
            <a:ext cx="10514231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grpSp>
        <p:nvGrpSpPr>
          <p:cNvPr id="7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8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9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16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17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8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9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20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9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61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9433"/>
            <a:ext cx="12190413" cy="6867433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4713" y="1970769"/>
            <a:ext cx="8490837" cy="4105275"/>
          </a:xfrm>
          <a:prstGeom prst="rect">
            <a:avLst/>
          </a:prstGeom>
        </p:spPr>
        <p:txBody>
          <a:bodyPr/>
          <a:lstStyle>
            <a:lvl1pPr marL="342866" marR="0" indent="-342866" algn="l" defTabSz="914309" rtl="0" eaLnBrk="1" fontAlgn="auto" latinLnBrk="0" hangingPunct="1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876" indent="-285722">
              <a:lnSpc>
                <a:spcPts val="3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400">
                <a:solidFill>
                  <a:schemeClr val="bg1"/>
                </a:solidFill>
                <a:latin typeface="FagoOfficeSans"/>
              </a:defRPr>
            </a:lvl3pPr>
            <a:lvl4pPr>
              <a:defRPr sz="2400">
                <a:solidFill>
                  <a:schemeClr val="bg1"/>
                </a:solidFill>
                <a:latin typeface="FagoOfficeSans"/>
              </a:defRPr>
            </a:lvl4pPr>
            <a:lvl5pPr>
              <a:defRPr sz="2400">
                <a:solidFill>
                  <a:schemeClr val="bg1"/>
                </a:solidFill>
                <a:latin typeface="FagoOfficeSans"/>
              </a:defRPr>
            </a:lvl5pPr>
          </a:lstStyle>
          <a:p>
            <a:pPr lvl="0"/>
            <a:r>
              <a:rPr lang="de-DE" dirty="0"/>
              <a:t>Punkt 1</a:t>
            </a:r>
          </a:p>
          <a:p>
            <a:pPr marL="742876" marR="0" lvl="1" indent="-342866" algn="l" defTabSz="9143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de-DE" dirty="0"/>
              <a:t>Unterpunkt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04" y="546656"/>
            <a:ext cx="1727155" cy="91603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20001" y="1080000"/>
            <a:ext cx="8515550" cy="73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e-DE" sz="3600" b="0" i="0" dirty="0">
                <a:solidFill>
                  <a:srgbClr val="29BFA1"/>
                </a:solidFill>
                <a:latin typeface="Cambria" charset="0"/>
                <a:ea typeface="Cambria" charset="0"/>
                <a:cs typeface="Cambria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6480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25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1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60000"/>
            <a:ext cx="12190413" cy="5598000"/>
          </a:xfrm>
          <a:prstGeom prst="rect">
            <a:avLst/>
          </a:prstGeom>
        </p:spPr>
      </p:pic>
      <p:sp>
        <p:nvSpPr>
          <p:cNvPr id="3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462400"/>
            <a:ext cx="8805965" cy="3730056"/>
          </a:xfrm>
          <a:prstGeom prst="rect">
            <a:avLst/>
          </a:prstGeom>
        </p:spPr>
        <p:txBody>
          <a:bodyPr>
            <a:normAutofit/>
          </a:bodyPr>
          <a:lstStyle>
            <a:lvl1pPr marL="342866" marR="0" indent="-342866" algn="l" defTabSz="914309" rtl="0" eaLnBrk="1" fontAlgn="auto" latinLnBrk="0" hangingPunct="1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876" indent="-342866">
              <a:lnSpc>
                <a:spcPts val="3000"/>
              </a:lnSpc>
              <a:spcBef>
                <a:spcPts val="720"/>
              </a:spcBef>
              <a:buClrTx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174" indent="-342866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agoOfficeSans"/>
              </a:defRPr>
            </a:lvl3pPr>
            <a:lvl4pPr>
              <a:defRPr sz="2400">
                <a:solidFill>
                  <a:schemeClr val="tx1"/>
                </a:solidFill>
                <a:latin typeface="FagoOfficeSans"/>
              </a:defRPr>
            </a:lvl4pPr>
            <a:lvl5pPr>
              <a:defRPr sz="2400">
                <a:solidFill>
                  <a:schemeClr val="tx1"/>
                </a:solidFill>
                <a:latin typeface="FagoOfficeSans"/>
              </a:defRPr>
            </a:lvl5pPr>
          </a:lstStyle>
          <a:p>
            <a:pPr lvl="0"/>
            <a:r>
              <a:rPr lang="de-DE" dirty="0"/>
              <a:t>Punkt 1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endParaRPr lang="de-DE" dirty="0"/>
          </a:p>
        </p:txBody>
      </p:sp>
      <p:sp>
        <p:nvSpPr>
          <p:cNvPr id="39" name="Rechteck 38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4699"/>
            <a:ext cx="1558845" cy="781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620000"/>
            <a:ext cx="8805965" cy="842400"/>
          </a:xfrm>
        </p:spPr>
        <p:txBody>
          <a:bodyPr/>
          <a:lstStyle>
            <a:lvl1pPr>
              <a:defRPr>
                <a:solidFill>
                  <a:srgbClr val="29BFA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68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1" y="720000"/>
            <a:ext cx="9176354" cy="74998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20000" y="1620000"/>
            <a:ext cx="9176355" cy="4320000"/>
          </a:xfrm>
        </p:spPr>
        <p:txBody>
          <a:bodyPr lIns="0" tIns="0" rIns="0" bIns="0"/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1440000"/>
            <a:ext cx="12190413" cy="54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mbria" charset="0"/>
                <a:ea typeface="Cambria" charset="0"/>
                <a:cs typeface="Cambria" charset="0"/>
              </a:defRPr>
            </a:lvl1pPr>
            <a:lvl2pPr>
              <a:defRPr>
                <a:latin typeface="FagoOfficeSans" panose="02000506040000020004" pitchFamily="2" charset="0"/>
              </a:defRPr>
            </a:lvl2pPr>
            <a:lvl3pPr>
              <a:defRPr>
                <a:latin typeface="FagoOfficeSans" panose="02000506040000020004" pitchFamily="2" charset="0"/>
              </a:defRPr>
            </a:lvl3pPr>
            <a:lvl4pPr>
              <a:defRPr>
                <a:latin typeface="FagoOfficeSans" panose="02000506040000020004" pitchFamily="2" charset="0"/>
              </a:defRPr>
            </a:lvl4pPr>
            <a:lvl5pPr>
              <a:defRPr>
                <a:latin typeface="FagoOfficeSans" panose="02000506040000020004" pitchFamily="2" charset="0"/>
              </a:defRPr>
            </a:lvl5pPr>
          </a:lstStyle>
          <a:p>
            <a:pPr lvl="0"/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172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620000"/>
            <a:ext cx="5180400" cy="4320000"/>
          </a:xfrm>
        </p:spPr>
        <p:txBody>
          <a:bodyPr>
            <a:normAutofit/>
          </a:bodyPr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6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7200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6247643" y="1620000"/>
            <a:ext cx="5180400" cy="4320000"/>
          </a:xfrm>
        </p:spPr>
        <p:txBody>
          <a:bodyPr>
            <a:normAutofit/>
          </a:bodyPr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5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64477" y="1736202"/>
            <a:ext cx="5616667" cy="4211517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24347" y="2835796"/>
            <a:ext cx="4588433" cy="31119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500"/>
            </a:lvl2pPr>
            <a:lvl3pPr marL="914309" indent="0">
              <a:buNone/>
              <a:defRPr sz="1200"/>
            </a:lvl3pPr>
            <a:lvl4pPr marL="1371463" indent="0">
              <a:buNone/>
              <a:defRPr sz="1100"/>
            </a:lvl4pPr>
            <a:lvl5pPr marL="1828617" indent="0">
              <a:buNone/>
              <a:defRPr sz="1100"/>
            </a:lvl5pPr>
            <a:lvl6pPr marL="2285771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4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20000" y="1736202"/>
            <a:ext cx="4314987" cy="884597"/>
          </a:xfrm>
        </p:spPr>
        <p:txBody>
          <a:bodyPr lIns="0" tIns="32397" rIns="7200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113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ntitel mit Verzeichnis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090559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268889" y="2415247"/>
            <a:ext cx="8742812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Erster Punkt | Einzeilig | Maecenas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DE" b="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2268889" y="3276057"/>
            <a:ext cx="8742812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Zweiter Punkt | Aktiv | Zweizeilig | Maecenas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sem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quam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semper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libero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sit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endParaRPr lang="de-DE" b="1" i="0" dirty="0">
              <a:solidFill>
                <a:srgbClr val="29BFA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extfeld 36"/>
          <p:cNvSpPr txBox="1"/>
          <p:nvPr userDrawn="1"/>
        </p:nvSpPr>
        <p:spPr>
          <a:xfrm>
            <a:off x="2268889" y="4401967"/>
            <a:ext cx="8742812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Dritter Punkt</a:t>
            </a:r>
            <a:endParaRPr lang="de-DE" b="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Bild 4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1" y="301122"/>
            <a:ext cx="1357541" cy="720000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2358097"/>
            <a:ext cx="483630" cy="483630"/>
          </a:xfrm>
          <a:prstGeom prst="rect">
            <a:avLst/>
          </a:prstGeom>
        </p:spPr>
      </p:pic>
      <p:pic>
        <p:nvPicPr>
          <p:cNvPr id="45" name="Bild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3372791"/>
            <a:ext cx="483630" cy="483630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4347332"/>
            <a:ext cx="483630" cy="4836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1" y="301122"/>
            <a:ext cx="1357541" cy="72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9640801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7200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10808108" y="6357600"/>
            <a:ext cx="462925" cy="27918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ctr" defTabSz="95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BADDE-CEDF-4108-ADCD-25C7E5D681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9BFA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pPr marL="0" marR="0" lvl="0" indent="0" algn="ctr" defTabSz="95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9BFA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805965" cy="84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6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80" r:id="rId3"/>
    <p:sldLayoutId id="2147483681" r:id="rId4"/>
    <p:sldLayoutId id="2147483689" r:id="rId5"/>
    <p:sldLayoutId id="2147483679" r:id="rId6"/>
    <p:sldLayoutId id="2147483665" r:id="rId7"/>
    <p:sldLayoutId id="2147483670" r:id="rId8"/>
    <p:sldLayoutId id="2147483677" r:id="rId9"/>
    <p:sldLayoutId id="2147483671" r:id="rId10"/>
    <p:sldLayoutId id="2147483664" r:id="rId11"/>
    <p:sldLayoutId id="2147483682" r:id="rId12"/>
    <p:sldLayoutId id="2147483684" r:id="rId13"/>
    <p:sldLayoutId id="2147483672" r:id="rId14"/>
    <p:sldLayoutId id="2147483673" r:id="rId15"/>
    <p:sldLayoutId id="2147483676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9BFA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ed-cloud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fo@trusted-cloud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661" y="3397719"/>
            <a:ext cx="10057090" cy="1844552"/>
          </a:xfrm>
        </p:spPr>
        <p:txBody>
          <a:bodyPr>
            <a:normAutofit/>
          </a:bodyPr>
          <a:lstStyle/>
          <a:p>
            <a:r>
              <a:rPr lang="de-DE" dirty="0"/>
              <a:t>Vertrauenswürdige Cloud Services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900" dirty="0"/>
              <a:t>Warum gerade Handwerksunternehmen </a:t>
            </a:r>
          </a:p>
          <a:p>
            <a:r>
              <a:rPr lang="de-DE" sz="1900" dirty="0"/>
              <a:t>von Anwendungen aus der Cloud profitieren können!</a:t>
            </a:r>
          </a:p>
        </p:txBody>
      </p:sp>
    </p:spTree>
    <p:extLst>
      <p:ext uri="{BB962C8B-B14F-4D97-AF65-F5344CB8AC3E}">
        <p14:creationId xmlns:p14="http://schemas.microsoft.com/office/powerpoint/2010/main" val="74467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82C778"/>
          </a:solidFill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Wer viel arbeitet hat keine Zeit um Geld zu verdienen!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 3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89451" y="2105417"/>
            <a:ext cx="5214382" cy="3834255"/>
            <a:chOff x="838200" y="2105245"/>
            <a:chExt cx="5215061" cy="383475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105245"/>
              <a:ext cx="5181600" cy="3834754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4017063" y="5632222"/>
              <a:ext cx="20361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6"/>
                  </a:solidFill>
                </a:rPr>
                <a:t>Rainer Sturm  / pixelio.de</a:t>
              </a:r>
            </a:p>
          </p:txBody>
        </p:sp>
      </p:grpSp>
      <p:sp>
        <p:nvSpPr>
          <p:cNvPr id="12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 wrap="square">
            <a:noAutofit/>
          </a:bodyPr>
          <a:lstStyle/>
          <a:p>
            <a:r>
              <a:rPr lang="de-DE" sz="2100" dirty="0"/>
              <a:t>Die Nebenschauplätze kosten zu viel Zeit!</a:t>
            </a:r>
          </a:p>
          <a:p>
            <a:r>
              <a:rPr lang="de-DE" sz="2100" dirty="0"/>
              <a:t>Es wäre schön wenn man sich auf die Arbeit konzentrieren könnte!</a:t>
            </a:r>
          </a:p>
          <a:p>
            <a:r>
              <a:rPr lang="de-DE" sz="2100" dirty="0"/>
              <a:t>Kunden mit Sonderwünschen sind nachher unzufrieden, weil‘s ja mehr Geld kostet, auch wenn Sie gute Arbeit geleistet haben!</a:t>
            </a:r>
          </a:p>
          <a:p>
            <a:r>
              <a:rPr lang="de-DE" sz="2100" dirty="0"/>
              <a:t>Wenn man mehr Zeit hätte, könnte man auch über den Tellerrand schauen und überlegen was man sonst noch tun kann.</a:t>
            </a:r>
          </a:p>
        </p:txBody>
      </p:sp>
    </p:spTree>
    <p:extLst>
      <p:ext uri="{BB962C8B-B14F-4D97-AF65-F5344CB8AC3E}">
        <p14:creationId xmlns:p14="http://schemas.microsoft.com/office/powerpoint/2010/main" val="36140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4" name="Abgerundetes Rechteck 18"/>
          <p:cNvSpPr/>
          <p:nvPr/>
        </p:nvSpPr>
        <p:spPr>
          <a:xfrm>
            <a:off x="949903" y="5106178"/>
            <a:ext cx="10211449" cy="1163630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Bei Handwerkern und kleinen Unternehmen </a:t>
            </a:r>
            <a:b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wird ein hohes Potential nicht genutzt!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Das Problem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40B39B"/>
                </a:solidFill>
              </a:rPr>
              <a:t>info@trusted-cloud.de</a:t>
            </a:r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838091" y="2302471"/>
            <a:ext cx="10514231" cy="2658949"/>
          </a:xfrm>
          <a:prstGeom prst="rect">
            <a:avLst/>
          </a:prstGeom>
        </p:spPr>
        <p:txBody>
          <a:bodyPr>
            <a:norm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Calibri "/>
              </a:rPr>
              <a:t>Über 3 Millionen kleine Unternehmen nutzen Ihr Potential nicht!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Verpasste Chancen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Niedergang und „Überalterung“ von Kleinstunternehmen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Geringere Attraktivität für Mitarbeiter und Auszubildende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Verringerung der Unternehmensanzahl</a:t>
            </a:r>
          </a:p>
          <a:p>
            <a:endParaRPr lang="de-DE" dirty="0">
              <a:solidFill>
                <a:schemeClr val="tx2">
                  <a:lumMod val="75000"/>
                </a:schemeClr>
              </a:solidFill>
              <a:latin typeface="Calibri "/>
            </a:endParaRPr>
          </a:p>
          <a:p>
            <a:pPr marL="0" indent="0"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5903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3481918" y="3338337"/>
            <a:ext cx="2428145" cy="3018013"/>
            <a:chOff x="4827380" y="2061975"/>
            <a:chExt cx="2428461" cy="3018406"/>
          </a:xfrm>
        </p:grpSpPr>
        <p:sp>
          <p:nvSpPr>
            <p:cNvPr id="20" name="Freihandform: Form 19"/>
            <p:cNvSpPr/>
            <p:nvPr/>
          </p:nvSpPr>
          <p:spPr>
            <a:xfrm rot="16200000">
              <a:off x="4506177" y="2383178"/>
              <a:ext cx="3018406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1" name="Freihandform: Form 20"/>
            <p:cNvSpPr/>
            <p:nvPr/>
          </p:nvSpPr>
          <p:spPr>
            <a:xfrm>
              <a:off x="4961144" y="2911442"/>
              <a:ext cx="2294697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Vom Kunden aus </a:t>
              </a:r>
              <a:b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direkt auf Daten zugreifen…</a:t>
              </a: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/>
              </a:r>
              <a:b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>z.B. für Angebote, Materialbestellungen, Verfügbarkeiten von Mitarbeitern…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255503" y="3338338"/>
            <a:ext cx="2375691" cy="3018012"/>
            <a:chOff x="7381426" y="2061976"/>
            <a:chExt cx="2376000" cy="3018405"/>
          </a:xfrm>
        </p:grpSpPr>
        <p:sp>
          <p:nvSpPr>
            <p:cNvPr id="23" name="Freihandform: Form 22"/>
            <p:cNvSpPr/>
            <p:nvPr/>
          </p:nvSpPr>
          <p:spPr>
            <a:xfrm rot="16200000">
              <a:off x="7060223" y="2383179"/>
              <a:ext cx="3018405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4" name="Freihandform: Form 23"/>
            <p:cNvSpPr/>
            <p:nvPr/>
          </p:nvSpPr>
          <p:spPr>
            <a:xfrm>
              <a:off x="7477144" y="2911442"/>
              <a:ext cx="2280280" cy="2168939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Zusammenarbeit mit anderen Gewerken:</a:t>
              </a:r>
              <a:b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</a:br>
              <a:r>
                <a:rPr lang="de-DE" altLang="de-DE" sz="1500" dirty="0">
                  <a:solidFill>
                    <a:prstClr val="black"/>
                  </a:solidFill>
                  <a:ea typeface="Fira Sans" panose="020B0503050000020004" pitchFamily="34" charset="0"/>
                </a:rPr>
                <a:t>z.B. beim Ausbau einer Schule mit Maurer, Tapezierer, Installateur, Fliesenleger… mit Blick auf den Projektplan… wo ist wer und wann? …</a:t>
              </a:r>
            </a:p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976632" y="3338338"/>
            <a:ext cx="2375691" cy="3018013"/>
            <a:chOff x="7381425" y="2061976"/>
            <a:chExt cx="2376000" cy="3018406"/>
          </a:xfrm>
        </p:grpSpPr>
        <p:sp>
          <p:nvSpPr>
            <p:cNvPr id="27" name="Freihandform: Form 26"/>
            <p:cNvSpPr/>
            <p:nvPr/>
          </p:nvSpPr>
          <p:spPr>
            <a:xfrm rot="16200000">
              <a:off x="7060222" y="2383179"/>
              <a:ext cx="3018406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8" name="Freihandform: Form 27"/>
            <p:cNvSpPr/>
            <p:nvPr/>
          </p:nvSpPr>
          <p:spPr>
            <a:xfrm>
              <a:off x="7477144" y="2911442"/>
              <a:ext cx="2280280" cy="2038274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Zugriff auf Planungen und Genehmigungsunterlagen …</a:t>
              </a:r>
              <a:b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</a:b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Ziele – ganz praktisch: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Ellipse 6"/>
          <p:cNvSpPr/>
          <p:nvPr/>
        </p:nvSpPr>
        <p:spPr>
          <a:xfrm>
            <a:off x="1084746" y="2332053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Mobiles arbeiten</a:t>
            </a:r>
          </a:p>
        </p:txBody>
      </p:sp>
      <p:sp>
        <p:nvSpPr>
          <p:cNvPr id="8" name="Ellipse 7"/>
          <p:cNvSpPr/>
          <p:nvPr/>
        </p:nvSpPr>
        <p:spPr>
          <a:xfrm>
            <a:off x="3832103" y="2302472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Auf Daten zugreifen</a:t>
            </a:r>
          </a:p>
        </p:txBody>
      </p:sp>
      <p:sp>
        <p:nvSpPr>
          <p:cNvPr id="9" name="Ellipse 8"/>
          <p:cNvSpPr/>
          <p:nvPr/>
        </p:nvSpPr>
        <p:spPr>
          <a:xfrm>
            <a:off x="6579459" y="2302472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Zusammen-</a:t>
            </a:r>
            <a:b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spc="-30" dirty="0" err="1">
                <a:solidFill>
                  <a:schemeClr val="tx1"/>
                </a:solidFill>
                <a:ea typeface="Fira Sans" panose="020B0503050000020004" pitchFamily="34" charset="0"/>
              </a:rPr>
              <a:t>arbeit</a:t>
            </a:r>
            <a:endParaRPr lang="de-DE" sz="1600" b="1" spc="-30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koordinieren</a:t>
            </a:r>
          </a:p>
        </p:txBody>
      </p:sp>
      <p:sp>
        <p:nvSpPr>
          <p:cNvPr id="10" name="Ellipse 9"/>
          <p:cNvSpPr/>
          <p:nvPr/>
        </p:nvSpPr>
        <p:spPr>
          <a:xfrm>
            <a:off x="9300589" y="2302471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Immer</a:t>
            </a:r>
          </a:p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aktuell Bescheid wissen</a:t>
            </a:r>
          </a:p>
        </p:txBody>
      </p:sp>
    </p:spTree>
    <p:extLst>
      <p:ext uri="{BB962C8B-B14F-4D97-AF65-F5344CB8AC3E}">
        <p14:creationId xmlns:p14="http://schemas.microsoft.com/office/powerpoint/2010/main" val="35604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4" name="Abgerundetes Rechteck 18"/>
          <p:cNvSpPr/>
          <p:nvPr/>
        </p:nvSpPr>
        <p:spPr>
          <a:xfrm>
            <a:off x="949903" y="4322502"/>
            <a:ext cx="10211449" cy="1947306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Höhere Effektivität </a:t>
            </a:r>
            <a:b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schafft Platz für Ihre Innovation!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Ziele: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838091" y="2216426"/>
            <a:ext cx="10514231" cy="2744994"/>
          </a:xfrm>
          <a:prstGeom prst="rect">
            <a:avLst/>
          </a:prstGeom>
        </p:spPr>
        <p:txBody>
          <a:bodyPr>
            <a:norm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+mn-lt"/>
              </a:rPr>
              <a:t>Die Vorteile der Cloud Angebote nutzen!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Zeit einsparen und höhere Margen erzielen!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Zeit für neue Ideen und Ausrichtungen!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Attraktivität für Mitarbeiter und neue Kunden!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14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35052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Lösungen?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Es gibt Sie!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Ein Praxisbeispiel:</a:t>
            </a:r>
            <a:br>
              <a:rPr lang="de-DE" sz="4000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0"/>
          <a:stretch/>
        </p:blipFill>
        <p:spPr>
          <a:xfrm>
            <a:off x="1944142" y="1533923"/>
            <a:ext cx="8302129" cy="47584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"/>
          <a:stretch/>
        </p:blipFill>
        <p:spPr>
          <a:xfrm>
            <a:off x="1944142" y="1533923"/>
            <a:ext cx="8302129" cy="4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46"/>
          <p:cNvSpPr/>
          <p:nvPr/>
        </p:nvSpPr>
        <p:spPr>
          <a:xfrm>
            <a:off x="4213330" y="2107101"/>
            <a:ext cx="3777231" cy="3777231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ihandform: Form 13"/>
          <p:cNvSpPr/>
          <p:nvPr/>
        </p:nvSpPr>
        <p:spPr>
          <a:xfrm>
            <a:off x="5498406" y="1066984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40B3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Freihandform: Form 14"/>
          <p:cNvSpPr/>
          <p:nvPr/>
        </p:nvSpPr>
        <p:spPr>
          <a:xfrm rot="1350000">
            <a:off x="6756444" y="1802127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16" name="Freihandform: Form 15"/>
          <p:cNvSpPr/>
          <p:nvPr/>
        </p:nvSpPr>
        <p:spPr>
          <a:xfrm>
            <a:off x="7155563" y="1753400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Werbung,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Kunden-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ansprache</a:t>
            </a: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Adress-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verwaltung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reihandform: Form 16"/>
          <p:cNvSpPr/>
          <p:nvPr/>
        </p:nvSpPr>
        <p:spPr>
          <a:xfrm rot="4050000">
            <a:off x="7933102" y="2969042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18" name="Freihandform: Form 17"/>
          <p:cNvSpPr/>
          <p:nvPr/>
        </p:nvSpPr>
        <p:spPr>
          <a:xfrm>
            <a:off x="7841978" y="3410555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Angebot,</a:t>
            </a:r>
            <a:b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Kosten-voranschlag,</a:t>
            </a:r>
            <a:b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Auftrag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ihandform: Form 18"/>
          <p:cNvSpPr/>
          <p:nvPr/>
        </p:nvSpPr>
        <p:spPr>
          <a:xfrm rot="17550000">
            <a:off x="7939992" y="4626196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0" name="Freihandform: Form 19"/>
          <p:cNvSpPr/>
          <p:nvPr/>
        </p:nvSpPr>
        <p:spPr>
          <a:xfrm>
            <a:off x="7155563" y="5067709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0096C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Produkt,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Herstellung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Dienstleistung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reihandform: Form 20"/>
          <p:cNvSpPr/>
          <p:nvPr/>
        </p:nvSpPr>
        <p:spPr>
          <a:xfrm rot="20250000">
            <a:off x="6773077" y="5802852"/>
            <a:ext cx="318050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2" name="Freihandform: Form 21"/>
          <p:cNvSpPr/>
          <p:nvPr/>
        </p:nvSpPr>
        <p:spPr>
          <a:xfrm>
            <a:off x="5498406" y="5754127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40B3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Kunde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Freihandform: Form 22"/>
          <p:cNvSpPr/>
          <p:nvPr/>
        </p:nvSpPr>
        <p:spPr>
          <a:xfrm rot="1350000">
            <a:off x="5115920" y="5809742"/>
            <a:ext cx="318050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4" name="Freihandform: Form 23"/>
          <p:cNvSpPr/>
          <p:nvPr/>
        </p:nvSpPr>
        <p:spPr>
          <a:xfrm>
            <a:off x="3841249" y="5067709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0096C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Überprüfung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reihandform: Form 24"/>
          <p:cNvSpPr/>
          <p:nvPr/>
        </p:nvSpPr>
        <p:spPr>
          <a:xfrm rot="4050000">
            <a:off x="3939263" y="4642828"/>
            <a:ext cx="318050" cy="402842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6" name="Freihandform: Form 25"/>
          <p:cNvSpPr/>
          <p:nvPr/>
        </p:nvSpPr>
        <p:spPr>
          <a:xfrm>
            <a:off x="3154833" y="3410555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Rechnung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Freihandform: Form 26"/>
          <p:cNvSpPr/>
          <p:nvPr/>
        </p:nvSpPr>
        <p:spPr>
          <a:xfrm rot="17550000">
            <a:off x="3932373" y="2985674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8" name="Freihandform: Form 27"/>
          <p:cNvSpPr/>
          <p:nvPr/>
        </p:nvSpPr>
        <p:spPr>
          <a:xfrm>
            <a:off x="3841249" y="1753400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Geldeingang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Freihandform: Form 28"/>
          <p:cNvSpPr/>
          <p:nvPr/>
        </p:nvSpPr>
        <p:spPr>
          <a:xfrm rot="20250000">
            <a:off x="5099287" y="1809017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3" name="Ellipse 2"/>
          <p:cNvSpPr/>
          <p:nvPr/>
        </p:nvSpPr>
        <p:spPr>
          <a:xfrm>
            <a:off x="5202202" y="4136769"/>
            <a:ext cx="3254897" cy="325489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prechblase: oval 30"/>
          <p:cNvSpPr/>
          <p:nvPr/>
        </p:nvSpPr>
        <p:spPr>
          <a:xfrm>
            <a:off x="8960278" y="2107101"/>
            <a:ext cx="3555537" cy="2862135"/>
          </a:xfrm>
          <a:prstGeom prst="wedgeEllipseCallout">
            <a:avLst>
              <a:gd name="adj1" fmla="val -64352"/>
              <a:gd name="adj2" fmla="val 665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Darauf möchten Sie sich konzentrieren!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Ihre Prozesse:</a:t>
            </a:r>
          </a:p>
        </p:txBody>
      </p:sp>
    </p:spTree>
    <p:extLst>
      <p:ext uri="{BB962C8B-B14F-4D97-AF65-F5344CB8AC3E}">
        <p14:creationId xmlns:p14="http://schemas.microsoft.com/office/powerpoint/2010/main" val="1184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485156" y="1727630"/>
            <a:ext cx="5220100" cy="5220096"/>
            <a:chOff x="4106227" y="1809379"/>
            <a:chExt cx="3933826" cy="3933823"/>
          </a:xfrm>
        </p:grpSpPr>
        <p:sp>
          <p:nvSpPr>
            <p:cNvPr id="47" name="Ellipse 46"/>
            <p:cNvSpPr/>
            <p:nvPr/>
          </p:nvSpPr>
          <p:spPr>
            <a:xfrm>
              <a:off x="4814290" y="2505147"/>
              <a:ext cx="2526715" cy="2526715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ihandform: Form 13"/>
            <p:cNvSpPr/>
            <p:nvPr/>
          </p:nvSpPr>
          <p:spPr>
            <a:xfrm>
              <a:off x="5673921" y="1809379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40B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Firma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Freihandform: Form 14"/>
            <p:cNvSpPr/>
            <p:nvPr/>
          </p:nvSpPr>
          <p:spPr>
            <a:xfrm rot="1350000">
              <a:off x="6515464" y="2301140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16" name="Freihandform: Form 15"/>
            <p:cNvSpPr/>
            <p:nvPr/>
          </p:nvSpPr>
          <p:spPr>
            <a:xfrm>
              <a:off x="6782448" y="2268545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Werbung,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Kunden-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ansprache</a:t>
              </a:r>
              <a:endParaRPr lang="de-DE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Freihandform: Form 16"/>
            <p:cNvSpPr/>
            <p:nvPr/>
          </p:nvSpPr>
          <p:spPr>
            <a:xfrm rot="4050000">
              <a:off x="7302570" y="3081728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18" name="Freihandform: Form 17"/>
            <p:cNvSpPr/>
            <p:nvPr/>
          </p:nvSpPr>
          <p:spPr>
            <a:xfrm>
              <a:off x="7241614" y="3377071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Angebot,</a:t>
              </a:r>
              <a:b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Kosten-voranschlag,</a:t>
              </a:r>
              <a:b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Auftrag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Freihandform: Form 18"/>
            <p:cNvSpPr/>
            <p:nvPr/>
          </p:nvSpPr>
          <p:spPr>
            <a:xfrm rot="17550000">
              <a:off x="7307178" y="4190254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0" name="Freihandform: Form 19"/>
            <p:cNvSpPr/>
            <p:nvPr/>
          </p:nvSpPr>
          <p:spPr>
            <a:xfrm>
              <a:off x="6782448" y="4485597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Produkt,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Herstellung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Dienstleistung</a:t>
              </a:r>
              <a:endParaRPr lang="de-DE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Freihandform: Form 20"/>
            <p:cNvSpPr/>
            <p:nvPr/>
          </p:nvSpPr>
          <p:spPr>
            <a:xfrm rot="20250000">
              <a:off x="6526590" y="4977358"/>
              <a:ext cx="212754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2" name="Freihandform: Form 21"/>
            <p:cNvSpPr/>
            <p:nvPr/>
          </p:nvSpPr>
          <p:spPr>
            <a:xfrm>
              <a:off x="5673921" y="4944764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40B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Kunde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reihandform: Form 22"/>
            <p:cNvSpPr/>
            <p:nvPr/>
          </p:nvSpPr>
          <p:spPr>
            <a:xfrm rot="1350000">
              <a:off x="5418063" y="4981967"/>
              <a:ext cx="212754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4" name="Freihandform: Form 23"/>
            <p:cNvSpPr/>
            <p:nvPr/>
          </p:nvSpPr>
          <p:spPr>
            <a:xfrm>
              <a:off x="4565394" y="4485597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0096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Überprüfung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Freihandform: Form 24"/>
            <p:cNvSpPr/>
            <p:nvPr/>
          </p:nvSpPr>
          <p:spPr>
            <a:xfrm rot="4050000">
              <a:off x="4630958" y="4201379"/>
              <a:ext cx="212754" cy="269474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6" name="Freihandform: Form 25"/>
            <p:cNvSpPr/>
            <p:nvPr/>
          </p:nvSpPr>
          <p:spPr>
            <a:xfrm>
              <a:off x="4106227" y="3377071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Rechnung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Freihandform: Form 26"/>
            <p:cNvSpPr/>
            <p:nvPr/>
          </p:nvSpPr>
          <p:spPr>
            <a:xfrm rot="17550000">
              <a:off x="4626350" y="3092854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8" name="Freihandform: Form 27"/>
            <p:cNvSpPr/>
            <p:nvPr/>
          </p:nvSpPr>
          <p:spPr>
            <a:xfrm>
              <a:off x="4565394" y="2268545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Geldeingang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Freihandform: Form 28"/>
            <p:cNvSpPr/>
            <p:nvPr/>
          </p:nvSpPr>
          <p:spPr>
            <a:xfrm rot="20250000">
              <a:off x="5406937" y="2305749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</p:grpSp>
      <p:sp>
        <p:nvSpPr>
          <p:cNvPr id="30" name="Sprechblase: oval 29"/>
          <p:cNvSpPr/>
          <p:nvPr/>
        </p:nvSpPr>
        <p:spPr>
          <a:xfrm>
            <a:off x="7812698" y="1217539"/>
            <a:ext cx="2967667" cy="1179754"/>
          </a:xfrm>
          <a:prstGeom prst="wedgeEllipseCallout">
            <a:avLst>
              <a:gd name="adj1" fmla="val -48816"/>
              <a:gd name="adj2" fmla="val 6393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CRM: Moderne Adressverwaltung</a:t>
            </a:r>
          </a:p>
        </p:txBody>
      </p:sp>
      <p:sp>
        <p:nvSpPr>
          <p:cNvPr id="31" name="Sprechblase: oval 30"/>
          <p:cNvSpPr/>
          <p:nvPr/>
        </p:nvSpPr>
        <p:spPr>
          <a:xfrm>
            <a:off x="8670126" y="4475913"/>
            <a:ext cx="2739455" cy="1179754"/>
          </a:xfrm>
          <a:prstGeom prst="wedgeEllipseCallout">
            <a:avLst>
              <a:gd name="adj1" fmla="val -74829"/>
              <a:gd name="adj2" fmla="val 5595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Mobile Zeiterfassung</a:t>
            </a:r>
          </a:p>
        </p:txBody>
      </p:sp>
      <p:sp>
        <p:nvSpPr>
          <p:cNvPr id="33" name="Sprechblase: oval 32"/>
          <p:cNvSpPr/>
          <p:nvPr/>
        </p:nvSpPr>
        <p:spPr>
          <a:xfrm>
            <a:off x="915083" y="4949512"/>
            <a:ext cx="2739455" cy="1179754"/>
          </a:xfrm>
          <a:prstGeom prst="wedgeEllipseCallout">
            <a:avLst>
              <a:gd name="adj1" fmla="val 68977"/>
              <a:gd name="adj2" fmla="val 2974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Kollaboration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838091" y="1919048"/>
            <a:ext cx="2256100" cy="184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… damit Sie die </a:t>
            </a:r>
            <a:br>
              <a:rPr lang="de-DE" b="1" dirty="0"/>
            </a:br>
            <a:r>
              <a:rPr lang="de-DE" b="1" dirty="0"/>
              <a:t>vielen anderen </a:t>
            </a:r>
          </a:p>
          <a:p>
            <a:r>
              <a:rPr lang="de-DE" b="1" dirty="0"/>
              <a:t>Arbeiten einfacher bewältigen und mehr Geld verdienen können!</a:t>
            </a:r>
          </a:p>
        </p:txBody>
      </p:sp>
      <p:sp>
        <p:nvSpPr>
          <p:cNvPr id="37" name="Ellipse 36"/>
          <p:cNvSpPr/>
          <p:nvPr/>
        </p:nvSpPr>
        <p:spPr>
          <a:xfrm>
            <a:off x="4980546" y="4057530"/>
            <a:ext cx="2173934" cy="17356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PC,</a:t>
            </a:r>
            <a:br>
              <a:rPr lang="de-DE" sz="2000" b="1" dirty="0"/>
            </a:br>
            <a:r>
              <a:rPr lang="de-DE" sz="2000" b="1" dirty="0"/>
              <a:t>Server,</a:t>
            </a:r>
            <a:br>
              <a:rPr lang="de-DE" sz="2000" b="1" dirty="0"/>
            </a:br>
            <a:r>
              <a:rPr lang="de-DE" sz="2000" b="1" dirty="0"/>
              <a:t>Mobilgeräte</a:t>
            </a:r>
          </a:p>
        </p:txBody>
      </p:sp>
      <p:sp>
        <p:nvSpPr>
          <p:cNvPr id="38" name="Ellipse 37"/>
          <p:cNvSpPr/>
          <p:nvPr/>
        </p:nvSpPr>
        <p:spPr>
          <a:xfrm>
            <a:off x="6936146" y="5193667"/>
            <a:ext cx="1260583" cy="126058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prechblase: oval 31"/>
          <p:cNvSpPr/>
          <p:nvPr/>
        </p:nvSpPr>
        <p:spPr>
          <a:xfrm>
            <a:off x="8786865" y="2973233"/>
            <a:ext cx="2739455" cy="1179754"/>
          </a:xfrm>
          <a:prstGeom prst="wedgeEllipseCallout">
            <a:avLst>
              <a:gd name="adj1" fmla="val -58141"/>
              <a:gd name="adj2" fmla="val 5025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Branchensoftware Buchhaltung</a:t>
            </a:r>
          </a:p>
        </p:txBody>
      </p:sp>
      <p:sp>
        <p:nvSpPr>
          <p:cNvPr id="35" name="Sprechblase: oval 34"/>
          <p:cNvSpPr/>
          <p:nvPr/>
        </p:nvSpPr>
        <p:spPr>
          <a:xfrm>
            <a:off x="8777905" y="2973233"/>
            <a:ext cx="2739455" cy="1179754"/>
          </a:xfrm>
          <a:prstGeom prst="wedgeEllipseCallout">
            <a:avLst>
              <a:gd name="adj1" fmla="val -208818"/>
              <a:gd name="adj2" fmla="val 4228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</a:t>
            </a:r>
            <a:r>
              <a:rPr lang="de-DE" sz="2000" b="1" dirty="0" err="1"/>
              <a:t>BranchensoftwareBuchhaltung</a:t>
            </a:r>
            <a:endParaRPr lang="de-DE" sz="2000" b="1" dirty="0"/>
          </a:p>
        </p:txBody>
      </p:sp>
      <p:sp>
        <p:nvSpPr>
          <p:cNvPr id="36" name="Sprechblase: oval 35"/>
          <p:cNvSpPr/>
          <p:nvPr/>
        </p:nvSpPr>
        <p:spPr>
          <a:xfrm>
            <a:off x="8795824" y="2973233"/>
            <a:ext cx="2739455" cy="1179754"/>
          </a:xfrm>
          <a:prstGeom prst="wedgeEllipseCallout">
            <a:avLst>
              <a:gd name="adj1" fmla="val -196548"/>
              <a:gd name="adj2" fmla="val -4319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</a:t>
            </a:r>
            <a:r>
              <a:rPr lang="de-DE" sz="2000" b="1" dirty="0" err="1"/>
              <a:t>BranchensoftwareBuchhaltung</a:t>
            </a:r>
            <a:endParaRPr lang="de-DE" sz="20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Passende Services …</a:t>
            </a:r>
          </a:p>
        </p:txBody>
      </p:sp>
    </p:spTree>
    <p:extLst>
      <p:ext uri="{BB962C8B-B14F-4D97-AF65-F5344CB8AC3E}">
        <p14:creationId xmlns:p14="http://schemas.microsoft.com/office/powerpoint/2010/main" val="34592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7" grpId="0" animBg="1"/>
      <p:bldP spid="38" grpId="0" animBg="1"/>
      <p:bldP spid="3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35052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endParaRPr lang="de-DE" sz="6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Wer hilft?</a:t>
            </a:r>
            <a:endParaRPr lang="de-DE" sz="6600" dirty="0">
              <a:latin typeface="Cambria" panose="02040503050406030204" pitchFamily="18" charset="0"/>
            </a:endParaRPr>
          </a:p>
        </p:txBody>
      </p:sp>
      <p:sp>
        <p:nvSpPr>
          <p:cNvPr id="5" name="Sprechblase: oval 4"/>
          <p:cNvSpPr/>
          <p:nvPr/>
        </p:nvSpPr>
        <p:spPr>
          <a:xfrm>
            <a:off x="174789" y="224157"/>
            <a:ext cx="5455628" cy="2862135"/>
          </a:xfrm>
          <a:prstGeom prst="wedgeEllipseCallout">
            <a:avLst>
              <a:gd name="adj1" fmla="val 70679"/>
              <a:gd name="adj2" fmla="val 5688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Ab hier wenden wir uns auch an Ihre Verbände…</a:t>
            </a:r>
          </a:p>
        </p:txBody>
      </p:sp>
    </p:spTree>
    <p:extLst>
      <p:ext uri="{BB962C8B-B14F-4D97-AF65-F5344CB8AC3E}">
        <p14:creationId xmlns:p14="http://schemas.microsoft.com/office/powerpoint/2010/main" val="20891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806049" y="1343538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Ihre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HWK</a:t>
            </a:r>
          </a:p>
        </p:txBody>
      </p:sp>
      <p:sp>
        <p:nvSpPr>
          <p:cNvPr id="12" name="Ellipse 11"/>
          <p:cNvSpPr/>
          <p:nvPr/>
        </p:nvSpPr>
        <p:spPr>
          <a:xfrm>
            <a:off x="2994204" y="1313957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… über Workshops mit dem Dialog-konzept</a:t>
            </a:r>
          </a:p>
        </p:txBody>
      </p:sp>
      <p:sp>
        <p:nvSpPr>
          <p:cNvPr id="13" name="Ellipse 12"/>
          <p:cNvSpPr/>
          <p:nvPr/>
        </p:nvSpPr>
        <p:spPr>
          <a:xfrm>
            <a:off x="5208709" y="1313957"/>
            <a:ext cx="1727775" cy="17277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… von der Mittelstand 4.0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Agentur Cloud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402710" y="1313956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Und die Plattform </a:t>
            </a:r>
            <a:r>
              <a:rPr lang="de-DE" sz="1600" b="1" dirty="0" err="1">
                <a:solidFill>
                  <a:schemeClr val="tx1"/>
                </a:solidFill>
                <a:ea typeface="Fira Sans" panose="020B0503050000020004" pitchFamily="34" charset="0"/>
              </a:rPr>
              <a:t>Trusted</a:t>
            </a: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 Cloud</a:t>
            </a:r>
          </a:p>
        </p:txBody>
      </p:sp>
      <p:sp>
        <p:nvSpPr>
          <p:cNvPr id="16" name="Ellipse 15"/>
          <p:cNvSpPr/>
          <p:nvPr/>
        </p:nvSpPr>
        <p:spPr>
          <a:xfrm>
            <a:off x="9617216" y="1313956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Gelistete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Dienstleister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hilft bei der Vorauswahl</a:t>
            </a: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9" name="Abgerundetes Rechteck 18"/>
          <p:cNvSpPr/>
          <p:nvPr/>
        </p:nvSpPr>
        <p:spPr>
          <a:xfrm>
            <a:off x="786279" y="5017725"/>
            <a:ext cx="10566043" cy="997397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ea typeface="Fira Sans" panose="020B0503050000020004" pitchFamily="34" charset="0"/>
              </a:rPr>
              <a:t>Wir müssen zusammenarbeiten …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38091" y="2765797"/>
            <a:ext cx="10514231" cy="224182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endParaRPr lang="de-DE" sz="6600" dirty="0"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latin typeface="Cambria" panose="02040503050406030204" pitchFamily="18" charset="0"/>
              </a:rPr>
              <a:t>Fragen Sie nach </a:t>
            </a:r>
            <a:br>
              <a:rPr lang="de-DE" sz="6600" dirty="0">
                <a:latin typeface="Cambria" panose="02040503050406030204" pitchFamily="18" charset="0"/>
              </a:rPr>
            </a:br>
            <a:r>
              <a:rPr lang="de-DE" sz="6600" dirty="0">
                <a:solidFill>
                  <a:srgbClr val="29BFA1"/>
                </a:solidFill>
                <a:latin typeface="Cambria" panose="02040503050406030204" pitchFamily="18" charset="0"/>
              </a:rPr>
              <a:t>Stichwort: Dialogkonzept!</a:t>
            </a:r>
          </a:p>
        </p:txBody>
      </p:sp>
    </p:spTree>
    <p:extLst>
      <p:ext uri="{BB962C8B-B14F-4D97-AF65-F5344CB8AC3E}">
        <p14:creationId xmlns:p14="http://schemas.microsoft.com/office/powerpoint/2010/main" val="35096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15596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Was ist </a:t>
            </a:r>
          </a:p>
          <a:p>
            <a:pPr algn="ctr"/>
            <a:r>
              <a:rPr lang="de-DE" sz="6600" dirty="0" err="1">
                <a:solidFill>
                  <a:schemeClr val="bg1"/>
                </a:solidFill>
                <a:latin typeface="Cambria" panose="02040503050406030204" pitchFamily="18" charset="0"/>
              </a:rPr>
              <a:t>Trusted</a:t>
            </a:r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 Cloud?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… und warum?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9074" y="3137051"/>
            <a:ext cx="4760909" cy="842400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7319342" y="1988840"/>
            <a:ext cx="4137025" cy="3456384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Fragen Sie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Christine Neubauer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Kompetenznetzwerk </a:t>
            </a:r>
            <a:r>
              <a:rPr lang="de-DE" sz="1800" dirty="0" err="1"/>
              <a:t>Trusted</a:t>
            </a:r>
            <a:r>
              <a:rPr lang="de-DE" sz="1800" dirty="0"/>
              <a:t> Cloud e.V.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Projektmanagerin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Besuchen Sie uns: </a:t>
            </a: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hlinkClick r:id="rId3"/>
              </a:rPr>
              <a:t>www.trusted-cloud.de</a:t>
            </a:r>
            <a:r>
              <a:rPr lang="en-US" sz="1800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oder</a:t>
            </a:r>
            <a:r>
              <a:rPr lang="en-US" sz="1800" dirty="0"/>
              <a:t> </a:t>
            </a:r>
            <a:r>
              <a:rPr lang="de-DE" sz="1800" dirty="0"/>
              <a:t>fragen Sie uns: </a:t>
            </a: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96C4"/>
                </a:solidFill>
                <a:hlinkClick r:id="rId4"/>
              </a:rPr>
              <a:t>info@trusted-cloud.de</a:t>
            </a:r>
            <a:r>
              <a:rPr lang="en-US" sz="1800" dirty="0">
                <a:solidFill>
                  <a:srgbClr val="0096C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1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7"/>
            <a:ext cx="12651489" cy="6857107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06049" y="21462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Label</a:t>
            </a:r>
          </a:p>
        </p:txBody>
      </p:sp>
      <p:sp>
        <p:nvSpPr>
          <p:cNvPr id="12" name="Ellipse 11"/>
          <p:cNvSpPr/>
          <p:nvPr/>
        </p:nvSpPr>
        <p:spPr>
          <a:xfrm>
            <a:off x="2994204" y="21462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Listung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von Cloud Services</a:t>
            </a:r>
          </a:p>
        </p:txBody>
      </p:sp>
      <p:sp>
        <p:nvSpPr>
          <p:cNvPr id="13" name="Ellipse 12"/>
          <p:cNvSpPr/>
          <p:nvPr/>
        </p:nvSpPr>
        <p:spPr>
          <a:xfrm>
            <a:off x="5208709" y="21462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Listung </a:t>
            </a:r>
            <a:b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von IT-Dienstleistern</a:t>
            </a:r>
          </a:p>
        </p:txBody>
      </p:sp>
      <p:sp>
        <p:nvSpPr>
          <p:cNvPr id="14" name="Ellipse 13"/>
          <p:cNvSpPr/>
          <p:nvPr/>
        </p:nvSpPr>
        <p:spPr>
          <a:xfrm>
            <a:off x="7402710" y="21462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Orientierungs-wissen</a:t>
            </a:r>
          </a:p>
        </p:txBody>
      </p:sp>
      <p:sp>
        <p:nvSpPr>
          <p:cNvPr id="16" name="Ellipse 15"/>
          <p:cNvSpPr/>
          <p:nvPr/>
        </p:nvSpPr>
        <p:spPr>
          <a:xfrm>
            <a:off x="9617216" y="21462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Dialog- </a:t>
            </a:r>
            <a:r>
              <a:rPr lang="de-DE" sz="1600" b="1" dirty="0" err="1">
                <a:solidFill>
                  <a:schemeClr val="tx1"/>
                </a:solidFill>
                <a:ea typeface="Fira Sans" panose="020B0503050000020004" pitchFamily="34" charset="0"/>
              </a:rPr>
              <a:t>konzept</a:t>
            </a:r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Trusted</a:t>
            </a:r>
            <a:r>
              <a:rPr lang="de-DE" dirty="0"/>
              <a:t> Cloud Label – Wer steht dahinter?</a:t>
            </a:r>
            <a:br>
              <a:rPr lang="de-DE" dirty="0"/>
            </a:b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267519" y="2256711"/>
            <a:ext cx="2375691" cy="2804018"/>
            <a:chOff x="2267815" y="2061975"/>
            <a:chExt cx="2376000" cy="2804383"/>
          </a:xfrm>
        </p:grpSpPr>
        <p:sp>
          <p:nvSpPr>
            <p:cNvPr id="5" name="Freihandform: Form 4"/>
            <p:cNvSpPr/>
            <p:nvPr/>
          </p:nvSpPr>
          <p:spPr>
            <a:xfrm rot="16200000">
              <a:off x="2108305" y="2221485"/>
              <a:ext cx="2695019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5" rIns="75556" bIns="1964317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6" name="Freihandform: Form 5"/>
            <p:cNvSpPr/>
            <p:nvPr/>
          </p:nvSpPr>
          <p:spPr>
            <a:xfrm>
              <a:off x="2342386" y="2911442"/>
              <a:ext cx="2280280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>Schirmherr des Projektes ist das </a:t>
              </a: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Bundesministerium für Wirtschaft und Energie (</a:t>
              </a:r>
              <a:r>
                <a:rPr lang="de-DE" sz="1500" b="1" dirty="0" err="1">
                  <a:solidFill>
                    <a:schemeClr val="tx1"/>
                  </a:solidFill>
                  <a:ea typeface="Fira Sans" panose="020B0503050000020004" pitchFamily="34" charset="0"/>
                </a:rPr>
                <a:t>BMWi</a:t>
              </a: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).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826752" y="2256712"/>
            <a:ext cx="2375691" cy="2804017"/>
            <a:chOff x="4827381" y="2061976"/>
            <a:chExt cx="2376000" cy="2804382"/>
          </a:xfrm>
        </p:grpSpPr>
        <p:sp>
          <p:nvSpPr>
            <p:cNvPr id="7" name="Freihandform: Form 6"/>
            <p:cNvSpPr/>
            <p:nvPr/>
          </p:nvSpPr>
          <p:spPr>
            <a:xfrm rot="16200000">
              <a:off x="4667871" y="2221486"/>
              <a:ext cx="2695019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8" name="Freihandform: Form 7"/>
            <p:cNvSpPr/>
            <p:nvPr/>
          </p:nvSpPr>
          <p:spPr>
            <a:xfrm>
              <a:off x="4922227" y="2911442"/>
              <a:ext cx="2281154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Herausgeber des Gütesiegels ist das </a:t>
              </a:r>
              <a: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unabhängige Kompetenznetzwerk </a:t>
              </a:r>
              <a:b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b="1" spc="-20" dirty="0" err="1">
                  <a:solidFill>
                    <a:schemeClr val="tx1"/>
                  </a:solidFill>
                  <a:ea typeface="Fira Sans" panose="020B0503050000020004" pitchFamily="34" charset="0"/>
                </a:rPr>
                <a:t>Trusted</a:t>
              </a:r>
              <a: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 Cloud e. V</a:t>
              </a:r>
              <a:r>
                <a:rPr lang="de-DE" sz="1500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.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380463" y="2256712"/>
            <a:ext cx="2375691" cy="3933578"/>
            <a:chOff x="7381425" y="2061976"/>
            <a:chExt cx="2376000" cy="3934090"/>
          </a:xfrm>
        </p:grpSpPr>
        <p:sp>
          <p:nvSpPr>
            <p:cNvPr id="9" name="Freihandform: Form 8"/>
            <p:cNvSpPr/>
            <p:nvPr/>
          </p:nvSpPr>
          <p:spPr>
            <a:xfrm rot="16200000">
              <a:off x="7221915" y="2221486"/>
              <a:ext cx="2695020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10" name="Freihandform: Form 9"/>
            <p:cNvSpPr/>
            <p:nvPr/>
          </p:nvSpPr>
          <p:spPr>
            <a:xfrm>
              <a:off x="7477144" y="2911442"/>
              <a:ext cx="2280280" cy="3084624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Der unabhängige </a:t>
              </a:r>
              <a:r>
                <a:rPr lang="de-DE" altLang="de-DE" sz="1500" b="1" dirty="0" err="1">
                  <a:solidFill>
                    <a:prstClr val="black"/>
                  </a:solidFill>
                  <a:ea typeface="Fira Sans" panose="020B0503050000020004" pitchFamily="34" charset="0"/>
                </a:rPr>
                <a:t>Trusted</a:t>
              </a: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 Cloud Beirat </a:t>
              </a:r>
              <a:r>
                <a:rPr lang="de-DE" altLang="de-DE" sz="1500" dirty="0">
                  <a:solidFill>
                    <a:prstClr val="black"/>
                  </a:solidFill>
                  <a:ea typeface="Fira Sans" panose="020B0503050000020004" pitchFamily="34" charset="0"/>
                </a:rPr>
                <a:t>mit Vertretern aus Wirtschaft, Politik und Wissenschaft ist für die Entscheidung über die Vergabe des Gütesiegels zuständig.</a:t>
              </a:r>
            </a:p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2591475" y="1304227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Schirmherr</a:t>
            </a:r>
          </a:p>
        </p:txBody>
      </p:sp>
      <p:sp>
        <p:nvSpPr>
          <p:cNvPr id="13" name="Ellipse 12"/>
          <p:cNvSpPr/>
          <p:nvPr/>
        </p:nvSpPr>
        <p:spPr>
          <a:xfrm>
            <a:off x="5150707" y="1304227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Herausgeber</a:t>
            </a:r>
          </a:p>
        </p:txBody>
      </p:sp>
      <p:sp>
        <p:nvSpPr>
          <p:cNvPr id="14" name="Ellipse 13"/>
          <p:cNvSpPr/>
          <p:nvPr/>
        </p:nvSpPr>
        <p:spPr>
          <a:xfrm>
            <a:off x="7704419" y="1304226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Beirat</a:t>
            </a:r>
          </a:p>
        </p:txBody>
      </p:sp>
      <p:sp>
        <p:nvSpPr>
          <p:cNvPr id="15" name="Abgerundetes Rechteck 18"/>
          <p:cNvSpPr/>
          <p:nvPr/>
        </p:nvSpPr>
        <p:spPr>
          <a:xfrm>
            <a:off x="949903" y="5193730"/>
            <a:ext cx="10211449" cy="1163630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a typeface="Fira Sans" panose="020B0503050000020004" pitchFamily="34" charset="0"/>
              </a:rPr>
              <a:t>… umfassende Kriterien für die Prüfung!</a:t>
            </a:r>
          </a:p>
        </p:txBody>
      </p:sp>
    </p:spTree>
    <p:extLst>
      <p:ext uri="{BB962C8B-B14F-4D97-AF65-F5344CB8AC3E}">
        <p14:creationId xmlns:p14="http://schemas.microsoft.com/office/powerpoint/2010/main" val="36479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1987877"/>
            <a:ext cx="10514231" cy="353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Was hat das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mit den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Handwerkern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zu tun?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Anteile am Mittelstand</a:t>
            </a:r>
            <a:r>
              <a:rPr lang="de-DE" sz="4000" dirty="0">
                <a:solidFill>
                  <a:srgbClr val="40B39B"/>
                </a:solidFill>
              </a:rPr>
              <a:t/>
            </a:r>
            <a:br>
              <a:rPr lang="de-DE" sz="4000" dirty="0">
                <a:solidFill>
                  <a:srgbClr val="40B39B"/>
                </a:solidFill>
              </a:rPr>
            </a:b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27247"/>
              </p:ext>
            </p:extLst>
          </p:nvPr>
        </p:nvGraphicFramePr>
        <p:xfrm>
          <a:off x="720725" y="1619250"/>
          <a:ext cx="91757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720725" y="5883591"/>
            <a:ext cx="11001847" cy="36507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+mn-lt"/>
              </a:rPr>
              <a:t>Quelle: http://www.ifm-bonn.org/fileadmin/data/redaktion/statistik/unternehmensbestand/dokumente/KMU-D_2009-2013_EU-Def.pdf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38091" y="1203013"/>
            <a:ext cx="10514231" cy="1107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rgbClr val="40B39B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71389" y="1305713"/>
            <a:ext cx="436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Anteile der mittelständischen Unternehmen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</a:p>
          <a:p>
            <a:r>
              <a:rPr lang="de-DE" sz="1800" dirty="0">
                <a:solidFill>
                  <a:srgbClr val="40B39B"/>
                </a:solidFill>
              </a:rPr>
              <a:t>(total rd. 3,6 </a:t>
            </a:r>
            <a:r>
              <a:rPr lang="de-DE" sz="1800" dirty="0" err="1">
                <a:solidFill>
                  <a:srgbClr val="40B39B"/>
                </a:solidFill>
              </a:rPr>
              <a:t>Mio</a:t>
            </a:r>
            <a:r>
              <a:rPr lang="de-DE" sz="1800" dirty="0">
                <a:solidFill>
                  <a:srgbClr val="40B39B"/>
                </a:solidFill>
              </a:rPr>
              <a:t> KMUs)</a:t>
            </a:r>
            <a:endParaRPr lang="de-DE" sz="1800" dirty="0"/>
          </a:p>
        </p:txBody>
      </p:sp>
      <p:sp>
        <p:nvSpPr>
          <p:cNvPr id="2" name="Sprechblase: oval 1"/>
          <p:cNvSpPr/>
          <p:nvPr/>
        </p:nvSpPr>
        <p:spPr>
          <a:xfrm>
            <a:off x="3611973" y="1756823"/>
            <a:ext cx="3555537" cy="1873711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Sie gehören dazu!</a:t>
            </a:r>
          </a:p>
        </p:txBody>
      </p:sp>
    </p:spTree>
    <p:extLst>
      <p:ext uri="{BB962C8B-B14F-4D97-AF65-F5344CB8AC3E}">
        <p14:creationId xmlns:p14="http://schemas.microsoft.com/office/powerpoint/2010/main" val="9280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1637495"/>
            <a:ext cx="10514231" cy="44007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Nutzen Sie Ihr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Potential?</a:t>
            </a:r>
            <a:b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de-DE" sz="6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… oder kennen Sie das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auch?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0096C7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Papierkram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</a:t>
            </a:r>
            <a:r>
              <a:rPr lang="de-DE" sz="4000" dirty="0"/>
              <a:t> 1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67042" y="2105419"/>
            <a:ext cx="5203334" cy="3834254"/>
            <a:chOff x="815788" y="2105246"/>
            <a:chExt cx="5204012" cy="383475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788" y="2105246"/>
              <a:ext cx="5204012" cy="3834753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 rot="16200000">
              <a:off x="-130657" y="3069039"/>
              <a:ext cx="22006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Daniel </a:t>
              </a:r>
              <a:r>
                <a:rPr lang="de-DE" sz="1400" dirty="0" err="1">
                  <a:solidFill>
                    <a:schemeClr val="bg1"/>
                  </a:solidFill>
                </a:rPr>
                <a:t>Spuhler</a:t>
              </a:r>
              <a:r>
                <a:rPr lang="de-DE" sz="1400" dirty="0">
                  <a:solidFill>
                    <a:schemeClr val="bg1"/>
                  </a:solidFill>
                </a:rPr>
                <a:t>  / pixelio.de</a:t>
              </a:r>
            </a:p>
          </p:txBody>
        </p:sp>
      </p:grpSp>
      <p:sp>
        <p:nvSpPr>
          <p:cNvPr id="13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/>
          <a:lstStyle/>
          <a:p>
            <a:r>
              <a:rPr lang="de-DE" dirty="0"/>
              <a:t>Angebote</a:t>
            </a:r>
          </a:p>
          <a:p>
            <a:r>
              <a:rPr lang="de-DE" dirty="0"/>
              <a:t>Arbeitsnachweise</a:t>
            </a:r>
          </a:p>
          <a:p>
            <a:r>
              <a:rPr lang="de-DE" dirty="0"/>
              <a:t>Zeiterfassung</a:t>
            </a:r>
          </a:p>
          <a:p>
            <a:r>
              <a:rPr lang="de-DE" dirty="0"/>
              <a:t>Materialbestellungen</a:t>
            </a:r>
          </a:p>
          <a:p>
            <a:r>
              <a:rPr lang="de-DE" dirty="0"/>
              <a:t>Lieferantenrechnungen</a:t>
            </a:r>
          </a:p>
          <a:p>
            <a:r>
              <a:rPr lang="de-DE" dirty="0"/>
              <a:t>Rechnungen für den Kunden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45BFE5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Was geht Ihnen alles „durch“?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 2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89451" y="2105416"/>
            <a:ext cx="5180925" cy="3834255"/>
            <a:chOff x="838200" y="2105244"/>
            <a:chExt cx="5181600" cy="383475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105245"/>
              <a:ext cx="5181600" cy="3834753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 rot="16200000">
              <a:off x="4765578" y="3051689"/>
              <a:ext cx="22006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S. </a:t>
              </a:r>
              <a:r>
                <a:rPr lang="de-DE" sz="1400" dirty="0" err="1">
                  <a:solidFill>
                    <a:schemeClr val="bg1"/>
                  </a:solidFill>
                </a:rPr>
                <a:t>Hofschlaeger</a:t>
              </a:r>
              <a:r>
                <a:rPr lang="de-DE" sz="1400" dirty="0">
                  <a:solidFill>
                    <a:schemeClr val="bg1"/>
                  </a:solidFill>
                </a:rPr>
                <a:t>  / pixelio.de</a:t>
              </a:r>
            </a:p>
          </p:txBody>
        </p:sp>
      </p:grpSp>
      <p:sp>
        <p:nvSpPr>
          <p:cNvPr id="12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>
            <a:normAutofit/>
          </a:bodyPr>
          <a:lstStyle/>
          <a:p>
            <a:r>
              <a:rPr lang="de-DE" dirty="0"/>
              <a:t>Werden alle Zeiten erfasst?</a:t>
            </a:r>
          </a:p>
          <a:p>
            <a:r>
              <a:rPr lang="de-DE" dirty="0"/>
              <a:t>Wird alles abgerechnet?</a:t>
            </a:r>
          </a:p>
          <a:p>
            <a:pPr lvl="1"/>
            <a:r>
              <a:rPr lang="de-DE" dirty="0"/>
              <a:t>bei Sonderwünschen des Kunden</a:t>
            </a:r>
          </a:p>
          <a:p>
            <a:pPr lvl="1"/>
            <a:r>
              <a:rPr lang="de-DE" dirty="0"/>
              <a:t>bei unvorhergesehen Ereignissen </a:t>
            </a:r>
          </a:p>
          <a:p>
            <a:r>
              <a:rPr lang="de-DE" dirty="0"/>
              <a:t>Wie koordinieren Sie Mitarbeiter am schnellsten bei Ad-Hoc-Umplanungen</a:t>
            </a:r>
          </a:p>
        </p:txBody>
      </p:sp>
    </p:spTree>
    <p:extLst>
      <p:ext uri="{BB962C8B-B14F-4D97-AF65-F5344CB8AC3E}">
        <p14:creationId xmlns:p14="http://schemas.microsoft.com/office/powerpoint/2010/main" val="39409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VTg_P6rkuq_fbZG2oYXw"/>
</p:tagLst>
</file>

<file path=ppt/theme/theme1.xml><?xml version="1.0" encoding="utf-8"?>
<a:theme xmlns:a="http://schemas.openxmlformats.org/drawingml/2006/main" name="Trusted_Cloud_Vorlage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rusted_Cloud_Vorlage_02" id="{DD6676CB-CACB-4535-A9DD-FAD40D0F423B}" vid="{94924CDA-D60D-4984-A18A-E641ADC86A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5F3AC762C4E4884ECFB74F514C833" ma:contentTypeVersion="" ma:contentTypeDescription="Create a new document." ma:contentTypeScope="" ma:versionID="c0f909df9df6f2fb05f24d886eff2f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AC728A-5DAF-44B9-BC66-64686679579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FE4DAE-121F-4BA8-BEFA-908103BF6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EB6794-8DE8-4D34-88AE-29755A39B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Trusted_Cloud_Vorlage_final</Template>
  <TotalTime>0</TotalTime>
  <Words>837</Words>
  <Application>Microsoft Office PowerPoint</Application>
  <PresentationFormat>Benutzerdefiniert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Trusted_Cloud_Vorlage_final</vt:lpstr>
      <vt:lpstr>think-cell Folie</vt:lpstr>
      <vt:lpstr>Vertrauenswürdige Cloud Services</vt:lpstr>
      <vt:lpstr>PowerPoint-Präsentation</vt:lpstr>
      <vt:lpstr>PowerPoint-Präsentation</vt:lpstr>
      <vt:lpstr>Trusted Cloud Label – Wer steht dahinter? </vt:lpstr>
      <vt:lpstr>PowerPoint-Präsentation</vt:lpstr>
      <vt:lpstr>Anteile am Mittelstand </vt:lpstr>
      <vt:lpstr>PowerPoint-Präsentation</vt:lpstr>
      <vt:lpstr>Problemfeld 1</vt:lpstr>
      <vt:lpstr>Problemfeld 2</vt:lpstr>
      <vt:lpstr>Problemfeld 3</vt:lpstr>
      <vt:lpstr>Das Problem</vt:lpstr>
      <vt:lpstr>Ziele – ganz praktisch:</vt:lpstr>
      <vt:lpstr>Ziele:</vt:lpstr>
      <vt:lpstr>PowerPoint-Präsentation</vt:lpstr>
      <vt:lpstr>Ein Praxisbeispiel: </vt:lpstr>
      <vt:lpstr>Ihre Prozesse:</vt:lpstr>
      <vt:lpstr>Passende Services …</vt:lpstr>
      <vt:lpstr>PowerPoint-Präsentation</vt:lpstr>
      <vt:lpstr>Wer hilft bei der Vorauswahl</vt:lpstr>
      <vt:lpstr>Vielen Dank!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Rauschenberg</dc:creator>
  <dc:description>FagoUpdate 03.02.2016</dc:description>
  <cp:lastModifiedBy>HP</cp:lastModifiedBy>
  <cp:revision>175</cp:revision>
  <cp:lastPrinted>2017-03-05T22:36:35Z</cp:lastPrinted>
  <dcterms:created xsi:type="dcterms:W3CDTF">2016-02-05T13:29:39Z</dcterms:created>
  <dcterms:modified xsi:type="dcterms:W3CDTF">2017-11-20T15:13:02Z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0x01010014E5F3AC762C4E4884ECFB74F514C833</vt:lpwstr>
  </property>
</Properties>
</file>