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7"/>
  </p:notesMasterIdLst>
  <p:sldIdLst>
    <p:sldId id="350" r:id="rId3"/>
    <p:sldId id="633" r:id="rId4"/>
    <p:sldId id="649" r:id="rId5"/>
    <p:sldId id="64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Schmalen" userId="76b267f2-ed5e-41c0-bf23-405434a995f3" providerId="ADAL" clId="{75206A3B-E52A-472A-8AEC-59BAEF0EF781}"/>
    <pc:docChg chg="custSel delSld modSld">
      <pc:chgData name="Bruno Schmalen" userId="76b267f2-ed5e-41c0-bf23-405434a995f3" providerId="ADAL" clId="{75206A3B-E52A-472A-8AEC-59BAEF0EF781}" dt="2022-02-05T11:32:46.353" v="109" actId="20577"/>
      <pc:docMkLst>
        <pc:docMk/>
      </pc:docMkLst>
      <pc:sldChg chg="modSp mod">
        <pc:chgData name="Bruno Schmalen" userId="76b267f2-ed5e-41c0-bf23-405434a995f3" providerId="ADAL" clId="{75206A3B-E52A-472A-8AEC-59BAEF0EF781}" dt="2022-02-05T11:32:46.353" v="109" actId="20577"/>
        <pc:sldMkLst>
          <pc:docMk/>
          <pc:sldMk cId="1346408890" sldId="633"/>
        </pc:sldMkLst>
        <pc:spChg chg="mod">
          <ac:chgData name="Bruno Schmalen" userId="76b267f2-ed5e-41c0-bf23-405434a995f3" providerId="ADAL" clId="{75206A3B-E52A-472A-8AEC-59BAEF0EF781}" dt="2022-02-05T11:32:46.353" v="109" actId="20577"/>
          <ac:spMkLst>
            <pc:docMk/>
            <pc:sldMk cId="1346408890" sldId="633"/>
            <ac:spMk id="5" creationId="{E281CDDB-3D98-409A-BA19-5BCB4C513841}"/>
          </ac:spMkLst>
        </pc:spChg>
      </pc:sldChg>
      <pc:sldChg chg="modSp mod">
        <pc:chgData name="Bruno Schmalen" userId="76b267f2-ed5e-41c0-bf23-405434a995f3" providerId="ADAL" clId="{75206A3B-E52A-472A-8AEC-59BAEF0EF781}" dt="2022-02-05T11:30:38.955" v="27" actId="20577"/>
        <pc:sldMkLst>
          <pc:docMk/>
          <pc:sldMk cId="2208221187" sldId="649"/>
        </pc:sldMkLst>
        <pc:spChg chg="mod">
          <ac:chgData name="Bruno Schmalen" userId="76b267f2-ed5e-41c0-bf23-405434a995f3" providerId="ADAL" clId="{75206A3B-E52A-472A-8AEC-59BAEF0EF781}" dt="2022-02-05T11:30:38.955" v="27" actId="20577"/>
          <ac:spMkLst>
            <pc:docMk/>
            <pc:sldMk cId="2208221187" sldId="649"/>
            <ac:spMk id="5" creationId="{E281CDDB-3D98-409A-BA19-5BCB4C513841}"/>
          </ac:spMkLst>
        </pc:spChg>
      </pc:sldChg>
      <pc:sldChg chg="del">
        <pc:chgData name="Bruno Schmalen" userId="76b267f2-ed5e-41c0-bf23-405434a995f3" providerId="ADAL" clId="{75206A3B-E52A-472A-8AEC-59BAEF0EF781}" dt="2022-02-05T11:29:36.696" v="21" actId="2696"/>
        <pc:sldMkLst>
          <pc:docMk/>
          <pc:sldMk cId="1848038093" sldId="6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4EEBB-288F-40AB-987B-3B127686787A}" type="datetimeFigureOut">
              <a:rPr lang="de-DE" smtClean="0"/>
              <a:t>05.02.2022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DC5EE-7E02-4444-BC42-D1073ABEC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3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271E7E0-C576-40DC-AD28-3C1F19DEF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0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83123" y="117383"/>
            <a:ext cx="11899900" cy="6649360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/>
              <a:t>Die Offensive Mittelstand - Ein Netzwerk starker Partner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05FB2B3-46A8-43F9-B1C2-2D28394812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206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>
                <a:solidFill>
                  <a:srgbClr val="FFFFFF"/>
                </a:solidFill>
              </a:rPr>
              <a:pPr/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FFFFFF"/>
                </a:solidFill>
              </a:rPr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BC2082-81BE-46BC-AFFF-91E6C37750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8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0" y="2286000"/>
            <a:ext cx="12192000" cy="1143000"/>
          </a:xfrm>
          <a:solidFill>
            <a:schemeClr val="bg1"/>
          </a:solidFill>
        </p:spPr>
        <p:txBody>
          <a:bodyPr lIns="540000" rIns="540000" anchor="ctr"/>
          <a:lstStyle>
            <a:lvl1pPr>
              <a:defRPr sz="28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>
                <a:solidFill>
                  <a:srgbClr val="FFFFFF"/>
                </a:solidFill>
              </a:rPr>
              <a:pPr/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FFFFFF"/>
                </a:solidFill>
              </a:rPr>
              <a:t>Die Offensive Mittelstand - Ein Netzwerk starker Partner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B0296FF-853A-4A2D-8EDC-BD81753D1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0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/>
          </p:nvPr>
        </p:nvSpPr>
        <p:spPr bwMode="auto">
          <a:xfrm>
            <a:off x="423334" y="1484314"/>
            <a:ext cx="11372849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245783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24299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235084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29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73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94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256118" y="6519863"/>
            <a:ext cx="193674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9051C3E-ECDB-4E19-8E60-EF504231173E}" type="slidenum">
              <a:rPr lang="de-DE" altLang="de-DE" sz="1800" smtClean="0">
                <a:solidFill>
                  <a:srgbClr val="E6E8E8"/>
                </a:solidFill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800">
              <a:solidFill>
                <a:srgbClr val="E6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A572E59-0C70-40C0-92EB-49743514E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8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29733C-80CD-4724-ABFE-0CF738D8C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8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6" name="Rechteck 15"/>
          <p:cNvSpPr/>
          <p:nvPr userDrawn="1"/>
        </p:nvSpPr>
        <p:spPr>
          <a:xfrm>
            <a:off x="143934" y="104320"/>
            <a:ext cx="11899900" cy="6649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0" y="2286000"/>
            <a:ext cx="12192000" cy="1143000"/>
          </a:xfrm>
          <a:solidFill>
            <a:schemeClr val="bg1"/>
          </a:solidFill>
        </p:spPr>
        <p:txBody>
          <a:bodyPr lIns="540000" rIns="540000" anchor="ctr"/>
          <a:lstStyle>
            <a:lvl1pPr>
              <a:defRPr sz="28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A917CC7-7D98-432E-A7CC-3FD141ABB0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/>
          </p:nvPr>
        </p:nvSpPr>
        <p:spPr bwMode="auto">
          <a:xfrm>
            <a:off x="423334" y="1484314"/>
            <a:ext cx="11372849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245783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874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4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</p:spTree>
    <p:extLst>
      <p:ext uri="{BB962C8B-B14F-4D97-AF65-F5344CB8AC3E}">
        <p14:creationId xmlns:p14="http://schemas.microsoft.com/office/powerpoint/2010/main" val="95152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423333" y="1484314"/>
            <a:ext cx="11372851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 marL="40005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2pPr>
            <a:lvl3pPr marL="762000" indent="-219075">
              <a:buClr>
                <a:schemeClr val="accent2"/>
              </a:buClr>
              <a:buSzPct val="90000"/>
              <a:buFont typeface="Wingdings 3" pitchFamily="18" charset="2"/>
              <a:buChar char=""/>
              <a:tabLst>
                <a:tab pos="990600" algn="l"/>
              </a:tabLst>
              <a:defRPr/>
            </a:lvl3pPr>
            <a:lvl4pPr marL="112395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4pPr>
            <a:lvl5pPr marL="1485900" indent="-228600">
              <a:buClr>
                <a:schemeClr val="accent2"/>
              </a:buClr>
              <a:buSzPct val="90000"/>
              <a:buFont typeface="Wingdings 3" pitchFamily="18" charset="2"/>
              <a:buChar char="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1007994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>
          <a:xfrm>
            <a:off x="10689167" y="719138"/>
            <a:ext cx="1219200" cy="914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802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29701" name="Titelplatzhalter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 anchor="b"/>
          <a:lstStyle>
            <a:lvl1pPr>
              <a:defRPr sz="2800">
                <a:latin typeface="Tahoma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9702" name="Textplatzhalt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10363200" cy="1752600"/>
          </a:xfrm>
        </p:spPr>
        <p:txBody>
          <a:bodyPr/>
          <a:lstStyle>
            <a:lvl1pPr marL="0" indent="0">
              <a:defRPr sz="2000">
                <a:solidFill>
                  <a:schemeClr val="accent1"/>
                </a:solidFill>
                <a:latin typeface="Tahoma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9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689167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 userDrawn="1"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F824576-1F5E-494A-9F17-4BFEDC9DB2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/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863510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5116" y="1474789"/>
            <a:ext cx="11381069" cy="46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Rechteck 11"/>
          <p:cNvSpPr/>
          <p:nvPr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/>
          </a:p>
        </p:txBody>
      </p:sp>
      <p:sp>
        <p:nvSpPr>
          <p:cNvPr id="1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760884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/>
              <a:t>Die Geschäftsstelle Offensive Mittelstand – wir stellen uns vor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5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9" r:id="rId8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3pPr>
      <a:lvl4pPr marL="15621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4pPr>
      <a:lvl5pPr marL="1981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43934" y="104320"/>
            <a:ext cx="11899900" cy="115001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415117" y="238683"/>
            <a:ext cx="8635100" cy="88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5116" y="1474789"/>
            <a:ext cx="11381069" cy="46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Rechteck 11"/>
          <p:cNvSpPr/>
          <p:nvPr/>
        </p:nvSpPr>
        <p:spPr>
          <a:xfrm>
            <a:off x="96777" y="6316448"/>
            <a:ext cx="11947057" cy="437232"/>
          </a:xfrm>
          <a:prstGeom prst="rect">
            <a:avLst/>
          </a:prstGeom>
          <a:solidFill>
            <a:srgbClr val="E6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000" b="0">
              <a:solidFill>
                <a:srgbClr val="FFFFFF"/>
              </a:solidFill>
            </a:endParaRPr>
          </a:p>
        </p:txBody>
      </p:sp>
      <p:sp>
        <p:nvSpPr>
          <p:cNvPr id="1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0760884" y="6316960"/>
            <a:ext cx="1016000" cy="42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 b="0">
                <a:cs typeface="Tahoma" charset="0"/>
              </a:defRPr>
            </a:lvl1pPr>
          </a:lstStyle>
          <a:p>
            <a:fld id="{21ECFBFC-BFE7-4702-9F2A-8102170FB01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Gleichschenkliges Dreieck 19"/>
          <p:cNvSpPr/>
          <p:nvPr/>
        </p:nvSpPr>
        <p:spPr>
          <a:xfrm rot="5400000">
            <a:off x="-21420" y="6112937"/>
            <a:ext cx="728663" cy="842435"/>
          </a:xfrm>
          <a:prstGeom prst="triangle">
            <a:avLst/>
          </a:prstGeom>
          <a:solidFill>
            <a:srgbClr val="C83C5A"/>
          </a:solidFill>
          <a:ln w="85725" cmpd="sng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0" dirty="0">
                <a:solidFill>
                  <a:srgbClr val="DE193A"/>
                </a:solidFill>
              </a:rPr>
              <a:t> </a:t>
            </a: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4830" y="6177243"/>
            <a:ext cx="7844367" cy="365125"/>
          </a:xfrm>
          <a:prstGeom prst="rect">
            <a:avLst/>
          </a:prstGeom>
        </p:spPr>
        <p:txBody>
          <a:bodyPr bIns="0" anchor="b"/>
          <a:lstStyle>
            <a:lvl1pPr>
              <a:defRPr sz="1000"/>
            </a:lvl1pPr>
          </a:lstStyle>
          <a:p>
            <a:pPr algn="l"/>
            <a:r>
              <a:rPr lang="de-DE" dirty="0"/>
              <a:t>Die Offensive Mittelstand - Ein Netzwerk starker Partner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26A54B8-A3EB-4097-A803-15B1894205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318070"/>
            <a:ext cx="1796528" cy="7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3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Tahom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8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3pPr>
      <a:lvl4pPr marL="15621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4pPr>
      <a:lvl5pPr marL="1981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accent1"/>
          </a:solidFill>
          <a:latin typeface="Tahom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2005-08-10-Lorenzhof-Beratungssituationen_Freigelände-layout_DSC011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923" y="1312278"/>
            <a:ext cx="9255954" cy="299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 txBox="1">
            <a:spLocks/>
          </p:cNvSpPr>
          <p:nvPr/>
        </p:nvSpPr>
        <p:spPr bwMode="auto">
          <a:xfrm>
            <a:off x="1524000" y="406741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Aktion „Automatisierte Mails“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tertitel 2"/>
          <p:cNvSpPr txBox="1">
            <a:spLocks/>
          </p:cNvSpPr>
          <p:nvPr/>
        </p:nvSpPr>
        <p:spPr bwMode="auto">
          <a:xfrm>
            <a:off x="1547000" y="5210414"/>
            <a:ext cx="9144000" cy="66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3pPr>
            <a:lvl4pPr marL="15621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4pPr>
            <a:lvl5pPr marL="1981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6923" y="1312278"/>
            <a:ext cx="9255954" cy="2998380"/>
          </a:xfrm>
          <a:prstGeom prst="rect">
            <a:avLst/>
          </a:prstGeom>
          <a:gradFill flip="none" rotWithShape="1">
            <a:gsLst>
              <a:gs pos="12000">
                <a:schemeClr val="tx1">
                  <a:shade val="30000"/>
                  <a:satMod val="115000"/>
                  <a:tint val="66000"/>
                  <a:satMod val="160000"/>
                  <a:alpha val="0"/>
                  <a:lumMod val="27000"/>
                </a:schemeClr>
              </a:gs>
              <a:gs pos="73000">
                <a:schemeClr val="tx1">
                  <a:shade val="30000"/>
                  <a:satMod val="115000"/>
                  <a:tint val="44500"/>
                  <a:satMod val="160000"/>
                  <a:lumMod val="60000"/>
                  <a:lumOff val="40000"/>
                </a:schemeClr>
              </a:gs>
              <a:gs pos="100000">
                <a:schemeClr val="tx1">
                  <a:shade val="30000"/>
                  <a:satMod val="115000"/>
                  <a:tint val="23500"/>
                  <a:satMod val="160000"/>
                </a:schemeClr>
              </a:gs>
            </a:gsLst>
            <a:lin ang="6000000" scaled="0"/>
            <a:tileRect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lnSpc>
                <a:spcPts val="2800"/>
              </a:lnSpc>
              <a:buClr>
                <a:srgbClr val="8BA4D5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1525"/>
              </a:lnSpc>
              <a:spcBef>
                <a:spcPct val="20000"/>
              </a:spcBef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420132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111143" y="6409259"/>
            <a:ext cx="5883275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dirty="0"/>
              <a:t>Die Offensive Mittelstand - Ein Netzwerk starker Partner</a:t>
            </a:r>
          </a:p>
        </p:txBody>
      </p:sp>
      <p:sp>
        <p:nvSpPr>
          <p:cNvPr id="31" name="Rectangle 17"/>
          <p:cNvSpPr txBox="1">
            <a:spLocks noChangeArrowheads="1"/>
          </p:cNvSpPr>
          <p:nvPr/>
        </p:nvSpPr>
        <p:spPr bwMode="auto">
          <a:xfrm>
            <a:off x="879475" y="288800"/>
            <a:ext cx="52165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</a:pPr>
            <a:r>
              <a:rPr lang="de-DE" altLang="de-DE" sz="2800" b="0" dirty="0"/>
              <a:t>Aktion „Automatisierte Mails“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81CDDB-3D98-409A-BA19-5BCB4C513841}"/>
              </a:ext>
            </a:extLst>
          </p:cNvPr>
          <p:cNvSpPr txBox="1"/>
          <p:nvPr/>
        </p:nvSpPr>
        <p:spPr>
          <a:xfrm>
            <a:off x="330926" y="1445623"/>
            <a:ext cx="11268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738813" algn="l"/>
              </a:tabLst>
            </a:pPr>
            <a:r>
              <a:rPr lang="de-DE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Eintragungen</a:t>
            </a:r>
          </a:p>
          <a:p>
            <a:pPr>
              <a:tabLst>
                <a:tab pos="5738813" algn="l"/>
              </a:tabLst>
            </a:pPr>
            <a:r>
              <a:rPr lang="de-DE" sz="18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Eintragungen in die Datenbank	1.728 Beraterinnen und Berater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Autorisiert (freigeschaltet nach Mailaktion)	   504 Beraterinnen und Berater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 freigeschaltet nach Mailaktion	1.224 Beraterinnen und Berater</a:t>
            </a:r>
          </a:p>
          <a:p>
            <a:pPr>
              <a:tabLst>
                <a:tab pos="5738813" algn="l"/>
              </a:tabLst>
            </a:pPr>
            <a:endParaRPr lang="de-DE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38813" algn="l"/>
              </a:tabLst>
            </a:pPr>
            <a:r>
              <a:rPr lang="de-DE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Mailaktion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Versandte Mails gesamt	1.489</a:t>
            </a:r>
          </a:p>
          <a:p>
            <a:pPr>
              <a:tabLst>
                <a:tab pos="5738813" algn="l"/>
              </a:tabLst>
            </a:pPr>
            <a:r>
              <a:rPr lang="de-DE" sz="18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Letzte Autorisierung größer als 26 Monate	1.220 Mails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Letzte Autorisierung 26 Monate	99 Mails</a:t>
            </a:r>
          </a:p>
          <a:p>
            <a:pPr>
              <a:tabLst>
                <a:tab pos="5738813" algn="l"/>
              </a:tabLst>
            </a:pPr>
            <a:r>
              <a:rPr lang="de-DE" sz="1800" dirty="0">
                <a:solidFill>
                  <a:schemeClr val="tx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Letzte Autorisierung </a:t>
            </a: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 Monate	65 Mails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Letzte Autorisierung 18 Monate	105 Mails</a:t>
            </a:r>
          </a:p>
          <a:p>
            <a:pPr>
              <a:tabLst>
                <a:tab pos="5738813" algn="l"/>
              </a:tabLst>
            </a:pPr>
            <a:endParaRPr lang="de-DE" sz="18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38813" algn="l"/>
              </a:tabLst>
            </a:pPr>
            <a:r>
              <a:rPr lang="de-DE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Wirkung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Re-Autorisierungen während und nach Mailaktion</a:t>
            </a:r>
            <a:b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(Stand 31. Januar 2022)	133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 ca. 30 Prozent lag die Autorisierung vor 2017</a:t>
            </a:r>
          </a:p>
        </p:txBody>
      </p:sp>
    </p:spTree>
    <p:extLst>
      <p:ext uri="{BB962C8B-B14F-4D97-AF65-F5344CB8AC3E}">
        <p14:creationId xmlns:p14="http://schemas.microsoft.com/office/powerpoint/2010/main" val="134640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2111143" y="6409259"/>
            <a:ext cx="5883275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dirty="0"/>
              <a:t>Die Offensive Mittelstand - Ein Netzwerk starker Partner</a:t>
            </a:r>
          </a:p>
        </p:txBody>
      </p:sp>
      <p:sp>
        <p:nvSpPr>
          <p:cNvPr id="31" name="Rectangle 17"/>
          <p:cNvSpPr txBox="1">
            <a:spLocks noChangeArrowheads="1"/>
          </p:cNvSpPr>
          <p:nvPr/>
        </p:nvSpPr>
        <p:spPr bwMode="auto">
          <a:xfrm>
            <a:off x="879475" y="288800"/>
            <a:ext cx="52165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accent1"/>
                </a:solidFill>
                <a:latin typeface="Tahoma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accent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buFontTx/>
            </a:pPr>
            <a:r>
              <a:rPr lang="de-DE" altLang="de-DE" sz="2800" b="0" dirty="0"/>
              <a:t>Aktion „Automatisierte Mails“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81CDDB-3D98-409A-BA19-5BCB4C513841}"/>
              </a:ext>
            </a:extLst>
          </p:cNvPr>
          <p:cNvSpPr txBox="1"/>
          <p:nvPr/>
        </p:nvSpPr>
        <p:spPr>
          <a:xfrm>
            <a:off x="330926" y="1445623"/>
            <a:ext cx="112688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738813" algn="l"/>
              </a:tabLst>
            </a:pPr>
            <a:r>
              <a:rPr lang="de-DE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Wirkung – Teil 2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Unzustellbare Mails (E-Mail-Adresse nicht bekannt)	199 Mails	</a:t>
            </a:r>
            <a:r>
              <a:rPr lang="de-DE" i="1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machen wir mit denen?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Automatische Antwort (zeitbegrenzt nicht erreicht)	  41 Mails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Empfänger*innen, die sich noch anmelden wollen	  18 Mails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Empfänger*innen mit Anmeldungen für künftige Workshops	  33 Mails</a:t>
            </a:r>
          </a:p>
          <a:p>
            <a:pPr>
              <a:tabLst>
                <a:tab pos="5738813" algn="l"/>
              </a:tabLst>
            </a:pPr>
            <a:endParaRPr lang="de-DE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Empfänger*innen, denen ich Fragen beantwortet habe	121 Mails</a:t>
            </a:r>
          </a:p>
          <a:p>
            <a:pPr>
              <a:tabLst>
                <a:tab pos="5738813" algn="l"/>
              </a:tabLst>
            </a:pPr>
            <a:endParaRPr lang="de-DE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38813" algn="l"/>
              </a:tabLst>
            </a:pPr>
            <a:r>
              <a:rPr lang="de-D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Qualifizierungsstatistik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Autorisierungen 2. Halbjahr 2021	  46 Beraterinnen und Berater</a:t>
            </a: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Re-Autorisierungen	118 Beraterinnen und Berater</a:t>
            </a:r>
          </a:p>
          <a:p>
            <a:pPr>
              <a:tabLst>
                <a:tab pos="5738813" algn="l"/>
              </a:tabLst>
            </a:pPr>
            <a:endParaRPr lang="de-DE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5738813" algn="l"/>
              </a:tabLst>
            </a:pPr>
            <a:r>
              <a:rPr lang="de-DE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Durchschnitt Teilnehmende/Workshop	10,9</a:t>
            </a:r>
          </a:p>
        </p:txBody>
      </p:sp>
    </p:spTree>
    <p:extLst>
      <p:ext uri="{BB962C8B-B14F-4D97-AF65-F5344CB8AC3E}">
        <p14:creationId xmlns:p14="http://schemas.microsoft.com/office/powerpoint/2010/main" val="22082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2005-08-10-Lorenzhof-Beratungssituationen_Freigelände-layout_DSC0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44" b="32704"/>
          <a:stretch>
            <a:fillRect/>
          </a:stretch>
        </p:blipFill>
        <p:spPr bwMode="auto">
          <a:xfrm>
            <a:off x="1656522" y="1426306"/>
            <a:ext cx="8873736" cy="297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2035" y="1426306"/>
            <a:ext cx="11728173" cy="4669694"/>
          </a:xfrm>
          <a:prstGeom prst="rect">
            <a:avLst/>
          </a:prstGeom>
          <a:gradFill flip="none" rotWithShape="1">
            <a:gsLst>
              <a:gs pos="12000">
                <a:schemeClr val="tx1">
                  <a:shade val="30000"/>
                  <a:satMod val="115000"/>
                  <a:tint val="66000"/>
                  <a:satMod val="160000"/>
                  <a:alpha val="0"/>
                  <a:lumMod val="27000"/>
                </a:schemeClr>
              </a:gs>
              <a:gs pos="73000">
                <a:schemeClr val="tx1">
                  <a:shade val="30000"/>
                  <a:satMod val="115000"/>
                  <a:tint val="44500"/>
                  <a:satMod val="160000"/>
                  <a:lumMod val="60000"/>
                  <a:lumOff val="40000"/>
                </a:schemeClr>
              </a:gs>
              <a:gs pos="100000">
                <a:schemeClr val="tx1">
                  <a:shade val="30000"/>
                  <a:satMod val="115000"/>
                  <a:tint val="23500"/>
                  <a:satMod val="160000"/>
                </a:schemeClr>
              </a:gs>
            </a:gsLst>
            <a:lin ang="6000000" scaled="0"/>
            <a:tileRect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lnSpc>
                <a:spcPts val="2800"/>
              </a:lnSpc>
              <a:buClr>
                <a:srgbClr val="8BA4D5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2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ts val="1525"/>
              </a:lnSpc>
              <a:spcBef>
                <a:spcPct val="20000"/>
              </a:spcBef>
              <a:buChar char="•"/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altLang="de-DE" sz="1800"/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1656522" y="4725217"/>
            <a:ext cx="92395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2800"/>
              </a:lnSpc>
              <a:buClr>
                <a:srgbClr val="8BA4D5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ts val="22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ts val="1525"/>
              </a:lnSpc>
              <a:spcBef>
                <a:spcPct val="20000"/>
              </a:spcBef>
              <a:buChar char="•"/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ts val="1525"/>
              </a:lnSpc>
              <a:spcBef>
                <a:spcPct val="20000"/>
              </a:spcBef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de-DE" altLang="de-DE" sz="2800" dirty="0">
                <a:solidFill>
                  <a:srgbClr val="6E8296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Vielen Dank für die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881061393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BMAS INQA_Präsentation Master">
  <a:themeElements>
    <a:clrScheme name="INQA Farben">
      <a:dk1>
        <a:srgbClr val="E6E8E8"/>
      </a:dk1>
      <a:lt1>
        <a:srgbClr val="FFFFFF"/>
      </a:lt1>
      <a:dk2>
        <a:srgbClr val="FFFFFF"/>
      </a:dk2>
      <a:lt2>
        <a:srgbClr val="FFFFFF"/>
      </a:lt2>
      <a:accent1>
        <a:srgbClr val="6E8296"/>
      </a:accent1>
      <a:accent2>
        <a:srgbClr val="C83C5A"/>
      </a:accent2>
      <a:accent3>
        <a:srgbClr val="D28228"/>
      </a:accent3>
      <a:accent4>
        <a:srgbClr val="3CA046"/>
      </a:accent4>
      <a:accent5>
        <a:srgbClr val="6E0A73"/>
      </a:accent5>
      <a:accent6>
        <a:srgbClr val="2382BE"/>
      </a:accent6>
      <a:hlink>
        <a:srgbClr val="C83C5A"/>
      </a:hlink>
      <a:folHlink>
        <a:srgbClr val="6E82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MAS INQA_Präsentation Master">
  <a:themeElements>
    <a:clrScheme name="INQA Farben">
      <a:dk1>
        <a:srgbClr val="E6E8E8"/>
      </a:dk1>
      <a:lt1>
        <a:srgbClr val="FFFFFF"/>
      </a:lt1>
      <a:dk2>
        <a:srgbClr val="FFFFFF"/>
      </a:dk2>
      <a:lt2>
        <a:srgbClr val="FFFFFF"/>
      </a:lt2>
      <a:accent1>
        <a:srgbClr val="6E8296"/>
      </a:accent1>
      <a:accent2>
        <a:srgbClr val="C83C5A"/>
      </a:accent2>
      <a:accent3>
        <a:srgbClr val="D28228"/>
      </a:accent3>
      <a:accent4>
        <a:srgbClr val="3CA046"/>
      </a:accent4>
      <a:accent5>
        <a:srgbClr val="6E0A73"/>
      </a:accent5>
      <a:accent6>
        <a:srgbClr val="2382BE"/>
      </a:accent6>
      <a:hlink>
        <a:srgbClr val="C83C5A"/>
      </a:hlink>
      <a:folHlink>
        <a:srgbClr val="6E82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Breitbild</PresentationFormat>
  <Paragraphs>34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Wingdings 3</vt:lpstr>
      <vt:lpstr>BMAS INQA_Präsentation Master</vt:lpstr>
      <vt:lpstr>1_BMAS INQA_Präsentation Master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HP</dc:creator>
  <cp:lastModifiedBy>Bruno Schmalen</cp:lastModifiedBy>
  <cp:revision>15</cp:revision>
  <dcterms:created xsi:type="dcterms:W3CDTF">2021-03-09T11:22:22Z</dcterms:created>
  <dcterms:modified xsi:type="dcterms:W3CDTF">2022-02-05T11:33:04Z</dcterms:modified>
</cp:coreProperties>
</file>