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7"/>
  </p:notesMasterIdLst>
  <p:sldIdLst>
    <p:sldId id="350" r:id="rId3"/>
    <p:sldId id="265" r:id="rId4"/>
    <p:sldId id="812" r:id="rId5"/>
    <p:sldId id="81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o Schmalen" userId="2852e624-f51d-4928-8911-b0910e9d6e47" providerId="ADAL" clId="{652C34C7-B78D-4518-BD70-B821EEEF7BF6}"/>
    <pc:docChg chg="undo custSel modSld">
      <pc:chgData name="Bruno Schmalen" userId="2852e624-f51d-4928-8911-b0910e9d6e47" providerId="ADAL" clId="{652C34C7-B78D-4518-BD70-B821EEEF7BF6}" dt="2023-01-16T11:23:58.874" v="2" actId="20577"/>
      <pc:docMkLst>
        <pc:docMk/>
      </pc:docMkLst>
      <pc:sldChg chg="modSp mod">
        <pc:chgData name="Bruno Schmalen" userId="2852e624-f51d-4928-8911-b0910e9d6e47" providerId="ADAL" clId="{652C34C7-B78D-4518-BD70-B821EEEF7BF6}" dt="2023-01-16T11:23:58.874" v="2" actId="20577"/>
        <pc:sldMkLst>
          <pc:docMk/>
          <pc:sldMk cId="4232499833" sldId="811"/>
        </pc:sldMkLst>
        <pc:spChg chg="mod">
          <ac:chgData name="Bruno Schmalen" userId="2852e624-f51d-4928-8911-b0910e9d6e47" providerId="ADAL" clId="{652C34C7-B78D-4518-BD70-B821EEEF7BF6}" dt="2023-01-16T11:23:58.874" v="2" actId="20577"/>
          <ac:spMkLst>
            <pc:docMk/>
            <pc:sldMk cId="4232499833" sldId="811"/>
            <ac:spMk id="10" creationId="{00000000-0000-0000-0000-000000000000}"/>
          </ac:spMkLst>
        </pc:spChg>
      </pc:sldChg>
      <pc:sldChg chg="modSp mod">
        <pc:chgData name="Bruno Schmalen" userId="2852e624-f51d-4928-8911-b0910e9d6e47" providerId="ADAL" clId="{652C34C7-B78D-4518-BD70-B821EEEF7BF6}" dt="2023-01-15T12:59:22.660" v="1" actId="1076"/>
        <pc:sldMkLst>
          <pc:docMk/>
          <pc:sldMk cId="2567105302" sldId="812"/>
        </pc:sldMkLst>
        <pc:spChg chg="mod">
          <ac:chgData name="Bruno Schmalen" userId="2852e624-f51d-4928-8911-b0910e9d6e47" providerId="ADAL" clId="{652C34C7-B78D-4518-BD70-B821EEEF7BF6}" dt="2023-01-15T12:59:22.660" v="1" actId="1076"/>
          <ac:spMkLst>
            <pc:docMk/>
            <pc:sldMk cId="2567105302" sldId="812"/>
            <ac:spMk id="10" creationId="{8030EA38-F578-DAD1-5A3E-59B2972D96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4EEBB-288F-40AB-987B-3B127686787A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DC5EE-7E02-4444-BC42-D1073ABEC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83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271E7E0-C576-40DC-AD28-3C1F19DEFE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0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>
                <a:solidFill>
                  <a:srgbClr val="FFFFFF"/>
                </a:solidFill>
              </a:rPr>
              <a:pPr/>
              <a:t>‹Nr.›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dirty="0">
                <a:solidFill>
                  <a:srgbClr val="FFFFFF"/>
                </a:solidFill>
              </a:rPr>
              <a:t>Die Offensive Mittelstand - Ein Netzwerk starker Partner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CBC2082-81BE-46BC-AFFF-91E6C37750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8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0" y="2286000"/>
            <a:ext cx="12192000" cy="1143000"/>
          </a:xfrm>
          <a:solidFill>
            <a:schemeClr val="bg1"/>
          </a:solidFill>
        </p:spPr>
        <p:txBody>
          <a:bodyPr lIns="540000" rIns="540000" anchor="ctr"/>
          <a:lstStyle>
            <a:lvl1pPr>
              <a:defRPr sz="28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>
                <a:solidFill>
                  <a:srgbClr val="FFFFFF"/>
                </a:solidFill>
              </a:rPr>
              <a:pPr/>
              <a:t>‹Nr.›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dirty="0">
                <a:solidFill>
                  <a:srgbClr val="FFFFFF"/>
                </a:solidFill>
              </a:rPr>
              <a:t>Die Offensive Mittelstand - Ein Netzwerk starker Partner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B0296FF-853A-4A2D-8EDC-BD81753D1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0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/>
          </p:nvPr>
        </p:nvSpPr>
        <p:spPr bwMode="auto">
          <a:xfrm>
            <a:off x="423334" y="1484314"/>
            <a:ext cx="11372849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 bwMode="auto">
          <a:xfrm>
            <a:off x="245783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</p:spTree>
    <p:extLst>
      <p:ext uri="{BB962C8B-B14F-4D97-AF65-F5344CB8AC3E}">
        <p14:creationId xmlns:p14="http://schemas.microsoft.com/office/powerpoint/2010/main" val="242998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423333" y="1484314"/>
            <a:ext cx="11372851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  <a:lvl2pPr marL="40005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2pPr>
            <a:lvl3pPr marL="76200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tabLst>
                <a:tab pos="990600" algn="l"/>
              </a:tabLst>
              <a:defRPr/>
            </a:lvl3pPr>
            <a:lvl4pPr marL="112395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4pPr>
            <a:lvl5pPr marL="148590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</p:spTree>
    <p:extLst>
      <p:ext uri="{BB962C8B-B14F-4D97-AF65-F5344CB8AC3E}">
        <p14:creationId xmlns:p14="http://schemas.microsoft.com/office/powerpoint/2010/main" val="235084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2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73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94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2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A572E59-0C70-40C0-92EB-49743514E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8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E29733C-80CD-4724-ABFE-0CF738D8C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8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0" y="2286000"/>
            <a:ext cx="12192000" cy="1143000"/>
          </a:xfrm>
          <a:solidFill>
            <a:schemeClr val="bg1"/>
          </a:solidFill>
        </p:spPr>
        <p:txBody>
          <a:bodyPr lIns="540000" rIns="540000" anchor="ctr"/>
          <a:lstStyle>
            <a:lvl1pPr>
              <a:defRPr sz="28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A917CC7-7D98-432E-A7CC-3FD141ABB0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/>
          </p:nvPr>
        </p:nvSpPr>
        <p:spPr bwMode="auto">
          <a:xfrm>
            <a:off x="423334" y="1484314"/>
            <a:ext cx="11372849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 bwMode="auto">
          <a:xfrm>
            <a:off x="245783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874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423333" y="1484314"/>
            <a:ext cx="11372851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  <a:lvl2pPr marL="40005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2pPr>
            <a:lvl3pPr marL="76200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tabLst>
                <a:tab pos="990600" algn="l"/>
              </a:tabLst>
              <a:defRPr/>
            </a:lvl3pPr>
            <a:lvl4pPr marL="112395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4pPr>
            <a:lvl5pPr marL="148590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43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423333" y="1484314"/>
            <a:ext cx="11372851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800"/>
            </a:lvl1pPr>
            <a:lvl2pPr marL="40005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2pPr>
            <a:lvl3pPr marL="76200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tabLst>
                <a:tab pos="990600" algn="l"/>
              </a:tabLst>
              <a:defRPr/>
            </a:lvl3pPr>
            <a:lvl4pPr marL="112395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4pPr>
            <a:lvl5pPr marL="148590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</p:spTree>
    <p:extLst>
      <p:ext uri="{BB962C8B-B14F-4D97-AF65-F5344CB8AC3E}">
        <p14:creationId xmlns:p14="http://schemas.microsoft.com/office/powerpoint/2010/main" val="95152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F824576-1F5E-494A-9F17-4BFEDC9DB2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183123" y="117383"/>
            <a:ext cx="11899900" cy="6649360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Die Offensive Mittelstand - Ein Netzwerk starker Partner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05FB2B3-46A8-43F9-B1C2-2D28394812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206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863510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15116" y="1474789"/>
            <a:ext cx="11381069" cy="461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Rechteck 11"/>
          <p:cNvSpPr/>
          <p:nvPr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760884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5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8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3pPr>
      <a:lvl4pPr marL="15621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4pPr>
      <a:lvl5pPr marL="1981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863510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15116" y="1474789"/>
            <a:ext cx="11381069" cy="461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Rechteck 11"/>
          <p:cNvSpPr/>
          <p:nvPr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760884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26A54B8-A3EB-4097-A803-15B18942055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3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8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3pPr>
      <a:lvl4pPr marL="15621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4pPr>
      <a:lvl5pPr marL="1981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qa.de/DE/startseite/startseite.html;jsessionid=CE7EF1C8CD3EEE5E1E8E81E84F116365.delivery1-replication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11518B1-3018-23E9-C043-E5E762E95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053" y="1520464"/>
            <a:ext cx="5780207" cy="3858809"/>
          </a:xfrm>
          <a:prstGeom prst="rect">
            <a:avLst/>
          </a:prstGeom>
        </p:spPr>
      </p:pic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F7B3CA4C-07B1-395D-BE05-B1A2D835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622" y="6177242"/>
            <a:ext cx="5883275" cy="365125"/>
          </a:xfrm>
        </p:spPr>
        <p:txBody>
          <a:bodyPr/>
          <a:lstStyle/>
          <a:p>
            <a:pPr algn="l"/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Die Offensive Mittelstand - Ein Netzwerk starker Partner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4AA359-3866-519F-B3FA-5F6129F83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053" y="1604827"/>
            <a:ext cx="5780207" cy="3774446"/>
          </a:xfrm>
          <a:prstGeom prst="rect">
            <a:avLst/>
          </a:prstGeom>
          <a:gradFill flip="none" rotWithShape="1">
            <a:gsLst>
              <a:gs pos="12000">
                <a:schemeClr val="tx1">
                  <a:shade val="30000"/>
                  <a:satMod val="115000"/>
                  <a:tint val="66000"/>
                  <a:satMod val="160000"/>
                  <a:alpha val="0"/>
                  <a:lumMod val="27000"/>
                </a:schemeClr>
              </a:gs>
              <a:gs pos="73000">
                <a:schemeClr val="tx1">
                  <a:shade val="30000"/>
                  <a:satMod val="115000"/>
                  <a:tint val="44500"/>
                  <a:satMod val="160000"/>
                  <a:lumMod val="60000"/>
                  <a:lumOff val="40000"/>
                </a:schemeClr>
              </a:gs>
              <a:gs pos="100000">
                <a:schemeClr val="tx1">
                  <a:shade val="30000"/>
                  <a:satMod val="115000"/>
                  <a:tint val="23500"/>
                  <a:satMod val="160000"/>
                </a:schemeClr>
              </a:gs>
            </a:gsLst>
            <a:lin ang="6000000" scaled="0"/>
            <a:tileRect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lnSpc>
                <a:spcPts val="2800"/>
              </a:lnSpc>
              <a:buClr>
                <a:srgbClr val="8BA4D5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1525"/>
              </a:lnSpc>
              <a:spcBef>
                <a:spcPct val="20000"/>
              </a:spcBef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180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29E3307-5FE6-E95C-6BB9-B148DB0CE9E6}"/>
              </a:ext>
            </a:extLst>
          </p:cNvPr>
          <p:cNvSpPr txBox="1">
            <a:spLocks/>
          </p:cNvSpPr>
          <p:nvPr/>
        </p:nvSpPr>
        <p:spPr bwMode="auto">
          <a:xfrm>
            <a:off x="513946" y="4766036"/>
            <a:ext cx="1114641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buFontTx/>
            </a:pPr>
            <a:endParaRPr lang="de-DE" sz="3200" b="0" dirty="0"/>
          </a:p>
          <a:p>
            <a:pPr algn="ctr">
              <a:buFontTx/>
            </a:pPr>
            <a:r>
              <a:rPr lang="de-DE" sz="3600" b="0" dirty="0"/>
              <a:t>INQA Coaching</a:t>
            </a:r>
          </a:p>
          <a:p>
            <a:pPr algn="ctr">
              <a:buFontTx/>
            </a:pPr>
            <a:r>
              <a:rPr lang="de-DE" sz="2400" b="0" dirty="0"/>
              <a:t>Bruno Schmalen</a:t>
            </a:r>
          </a:p>
        </p:txBody>
      </p:sp>
    </p:spTree>
    <p:extLst>
      <p:ext uri="{BB962C8B-B14F-4D97-AF65-F5344CB8AC3E}">
        <p14:creationId xmlns:p14="http://schemas.microsoft.com/office/powerpoint/2010/main" val="420132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4CFBB-3096-4448-8FCE-DC2D7D95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0" dirty="0"/>
              <a:t>INQA Coaching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4AD37E72-6C81-0810-4128-E60777F23579}"/>
              </a:ext>
            </a:extLst>
          </p:cNvPr>
          <p:cNvSpPr/>
          <p:nvPr/>
        </p:nvSpPr>
        <p:spPr>
          <a:xfrm>
            <a:off x="378202" y="1609247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8A4EA1AD-955F-C8A6-9203-6990605E02A0}"/>
              </a:ext>
            </a:extLst>
          </p:cNvPr>
          <p:cNvSpPr/>
          <p:nvPr/>
        </p:nvSpPr>
        <p:spPr>
          <a:xfrm>
            <a:off x="378202" y="2359405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CA9CAC93-0F12-3610-D025-9ADF0021BD77}"/>
              </a:ext>
            </a:extLst>
          </p:cNvPr>
          <p:cNvSpPr/>
          <p:nvPr/>
        </p:nvSpPr>
        <p:spPr>
          <a:xfrm>
            <a:off x="378202" y="3429000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D8E221C6-C93D-E616-BFC5-3A6D8ACC2DDE}"/>
              </a:ext>
            </a:extLst>
          </p:cNvPr>
          <p:cNvSpPr/>
          <p:nvPr/>
        </p:nvSpPr>
        <p:spPr>
          <a:xfrm>
            <a:off x="378202" y="4498595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E4220CAC-78E1-1510-1506-B7D982BC40C0}"/>
              </a:ext>
            </a:extLst>
          </p:cNvPr>
          <p:cNvSpPr/>
          <p:nvPr/>
        </p:nvSpPr>
        <p:spPr>
          <a:xfrm>
            <a:off x="378202" y="5451588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301B468D-22A9-765A-5B7D-2AAC84460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352" y="1464517"/>
            <a:ext cx="1020028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Schneller, weiter, digitaler: Die Arbeitsrealität wandelt sich auch in kleinen und mittleren Unternehmen (KMU) rasant.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Für viele Betriebe ist es eine Herausforderung, bei diesem Tempo mitzuhalten.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Hier greift INQA-Coaching bei Bedarf unter die Arme: 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</a:b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Basierend auf Praxiserfahrungen vorheriger Beratungsprogramme unterstützt 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</a:b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INQA-Coaching Betriebe mit bis zu 250 Beschäftigten passgenaue Maßnahmen für das eigene Unternehmen zu finden.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Die flexible Beratung nutzt hierzu Digitalisierungsstrategien unter Anwendung agiler Methoden.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Bis zu 80 Prozent der Beratungskosten können für die Betriebe übernommen werden: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Finanziert wird das Programm aus Mitteln des Europäischen Sozialfonds (ESF) 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</a:b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und des Bundesministeriums für Arbeit und Soziales (BMAS). </a:t>
            </a:r>
          </a:p>
        </p:txBody>
      </p:sp>
    </p:spTree>
    <p:extLst>
      <p:ext uri="{BB962C8B-B14F-4D97-AF65-F5344CB8AC3E}">
        <p14:creationId xmlns:p14="http://schemas.microsoft.com/office/powerpoint/2010/main" val="311023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4CFBB-3096-4448-8FCE-DC2D7D95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0" dirty="0"/>
              <a:t>INQA Coaching</a:t>
            </a: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8A4EA1AD-955F-C8A6-9203-6990605E02A0}"/>
              </a:ext>
            </a:extLst>
          </p:cNvPr>
          <p:cNvSpPr/>
          <p:nvPr/>
        </p:nvSpPr>
        <p:spPr>
          <a:xfrm>
            <a:off x="378202" y="2051271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CA9CAC93-0F12-3610-D025-9ADF0021BD77}"/>
              </a:ext>
            </a:extLst>
          </p:cNvPr>
          <p:cNvSpPr/>
          <p:nvPr/>
        </p:nvSpPr>
        <p:spPr>
          <a:xfrm>
            <a:off x="378202" y="2699312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D8E221C6-C93D-E616-BFC5-3A6D8ACC2DDE}"/>
              </a:ext>
            </a:extLst>
          </p:cNvPr>
          <p:cNvSpPr/>
          <p:nvPr/>
        </p:nvSpPr>
        <p:spPr>
          <a:xfrm>
            <a:off x="378202" y="3265914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E4220CAC-78E1-1510-1506-B7D982BC40C0}"/>
              </a:ext>
            </a:extLst>
          </p:cNvPr>
          <p:cNvSpPr/>
          <p:nvPr/>
        </p:nvSpPr>
        <p:spPr>
          <a:xfrm>
            <a:off x="378202" y="3913955"/>
            <a:ext cx="772324" cy="485164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301B468D-22A9-765A-5B7D-2AAC84460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526" y="2070912"/>
            <a:ext cx="1020028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Das Bewerbungsverfahren für INQA-Coaches beginnt voraussichtlich im ersten Quartal 2023.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solidFill>
                <a:srgbClr val="00004A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Die Bewerbung wird über </a:t>
            </a: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  <a:hlinkClick r:id="rId2" tooltip="Startseite"/>
              </a:rPr>
              <a:t>www.inqa.de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 erfolgen.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solidFill>
                <a:srgbClr val="00004A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Die Bewerberplattform befindet sich noch im Aufbau und wird rechtzeitig live geschaltet.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solidFill>
                <a:srgbClr val="00004A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Bitte beachten Sie: Die </a:t>
            </a:r>
            <a:r>
              <a:rPr kumimoji="0" lang="de-DE" altLang="de-DE" sz="2000" b="0" i="1" u="none" strike="noStrike" cap="none" normalizeH="0" baseline="0" dirty="0" err="1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uWM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- und </a:t>
            </a:r>
            <a:r>
              <a:rPr kumimoji="0" lang="de-DE" altLang="de-DE" sz="2000" b="0" i="1" u="none" strike="noStrike" cap="none" normalizeH="0" baseline="0" dirty="0" err="1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uWM</a:t>
            </a:r>
            <a:r>
              <a:rPr kumimoji="0" lang="de-DE" altLang="de-DE" sz="2000" b="0" i="1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-plus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 Akkreditierung gilt nicht für INQA-Coaching.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8FF499C1-EBAE-71F8-CC42-CDA674C2C6E6}"/>
              </a:ext>
            </a:extLst>
          </p:cNvPr>
          <p:cNvSpPr/>
          <p:nvPr/>
        </p:nvSpPr>
        <p:spPr>
          <a:xfrm>
            <a:off x="378202" y="5026039"/>
            <a:ext cx="772324" cy="485164"/>
          </a:xfrm>
          <a:prstGeom prst="rightArrow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D848896-598C-9EA4-0D75-8D8ABB22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526" y="4851055"/>
            <a:ext cx="102002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Die Offensive Mittelstand plant Workshops für interessierte Coaches zum Bewerbungsverfahren.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</a:b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Die Workshops werden ca. 3 &gt;Stunden dauern.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solidFill>
                <a:srgbClr val="00004A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004A"/>
                </a:solidFill>
                <a:effectLst/>
                <a:latin typeface="+mn-lt"/>
              </a:rPr>
              <a:t>Kosten: 75 Euro für autorisierte Berater*innen, 95 Euro für alle anderen.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8030EA38-F578-DAD1-5A3E-59B2972D9674}"/>
              </a:ext>
            </a:extLst>
          </p:cNvPr>
          <p:cNvSpPr/>
          <p:nvPr/>
        </p:nvSpPr>
        <p:spPr>
          <a:xfrm>
            <a:off x="378202" y="5720557"/>
            <a:ext cx="772324" cy="485164"/>
          </a:xfrm>
          <a:prstGeom prst="rightArrow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10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 txBox="1">
            <a:spLocks/>
          </p:cNvSpPr>
          <p:nvPr/>
        </p:nvSpPr>
        <p:spPr bwMode="auto">
          <a:xfrm>
            <a:off x="1559934" y="5224841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800" b="1" dirty="0">
                <a:solidFill>
                  <a:schemeClr val="accent1"/>
                </a:solidFill>
                <a:latin typeface="Tahoma" charset="0"/>
                <a:ea typeface="ＭＳ Ｐゴシック" charset="0"/>
              </a:rPr>
              <a:t>Vielen Dank für </a:t>
            </a:r>
            <a:r>
              <a:rPr lang="de-DE" altLang="de-DE" sz="2800" b="1">
                <a:solidFill>
                  <a:schemeClr val="accent1"/>
                </a:solidFill>
                <a:latin typeface="Tahoma" charset="0"/>
                <a:ea typeface="ＭＳ Ｐゴシック" charset="0"/>
              </a:rPr>
              <a:t>die</a:t>
            </a:r>
            <a:r>
              <a:rPr lang="de-DE" altLang="de-DE" sz="2400">
                <a:solidFill>
                  <a:srgbClr val="6E8296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de-DE" sz="2800" b="1">
                <a:solidFill>
                  <a:schemeClr val="accent1"/>
                </a:solidFill>
                <a:latin typeface="Tahoma" charset="0"/>
                <a:ea typeface="ＭＳ Ｐゴシック" charset="0"/>
              </a:rPr>
              <a:t>Aufmerksamkeit </a:t>
            </a:r>
            <a:endParaRPr lang="de-DE" altLang="de-DE" sz="2800" b="1" dirty="0">
              <a:solidFill>
                <a:schemeClr val="accent1"/>
              </a:solidFill>
              <a:latin typeface="Tahoma" charset="0"/>
              <a:ea typeface="ＭＳ Ｐゴシック" charset="0"/>
            </a:endParaRPr>
          </a:p>
          <a:p>
            <a:pPr algn="ctr">
              <a:buFontTx/>
            </a:pPr>
            <a:endParaRPr lang="de-DE" sz="32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E311CE2-C1D7-FDD4-38FE-C54555316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558" y="1572839"/>
            <a:ext cx="6599684" cy="37123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FB0CA9-87AE-4629-92D3-25820E3CE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092" y="1580575"/>
            <a:ext cx="6599684" cy="3712321"/>
          </a:xfrm>
          <a:prstGeom prst="rect">
            <a:avLst/>
          </a:prstGeom>
          <a:gradFill flip="none" rotWithShape="1">
            <a:gsLst>
              <a:gs pos="12000">
                <a:schemeClr val="tx1">
                  <a:shade val="30000"/>
                  <a:satMod val="115000"/>
                  <a:tint val="66000"/>
                  <a:satMod val="160000"/>
                  <a:alpha val="0"/>
                  <a:lumMod val="27000"/>
                </a:schemeClr>
              </a:gs>
              <a:gs pos="73000">
                <a:schemeClr val="tx1">
                  <a:shade val="30000"/>
                  <a:satMod val="115000"/>
                  <a:tint val="44500"/>
                  <a:satMod val="160000"/>
                  <a:lumMod val="60000"/>
                  <a:lumOff val="40000"/>
                </a:schemeClr>
              </a:gs>
              <a:gs pos="100000">
                <a:schemeClr val="tx1">
                  <a:shade val="30000"/>
                  <a:satMod val="115000"/>
                  <a:tint val="23500"/>
                  <a:satMod val="160000"/>
                </a:schemeClr>
              </a:gs>
            </a:gsLst>
            <a:lin ang="6000000" scaled="0"/>
            <a:tileRect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lnSpc>
                <a:spcPts val="2800"/>
              </a:lnSpc>
              <a:buClr>
                <a:srgbClr val="8BA4D5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1525"/>
              </a:lnSpc>
              <a:spcBef>
                <a:spcPct val="20000"/>
              </a:spcBef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4232499833"/>
      </p:ext>
    </p:extLst>
  </p:cSld>
  <p:clrMapOvr>
    <a:masterClrMapping/>
  </p:clrMapOvr>
</p:sld>
</file>

<file path=ppt/theme/theme1.xml><?xml version="1.0" encoding="utf-8"?>
<a:theme xmlns:a="http://schemas.openxmlformats.org/drawingml/2006/main" name="BMAS INQA_Präsentation Master">
  <a:themeElements>
    <a:clrScheme name="INQA Farben">
      <a:dk1>
        <a:srgbClr val="E6E8E8"/>
      </a:dk1>
      <a:lt1>
        <a:srgbClr val="FFFFFF"/>
      </a:lt1>
      <a:dk2>
        <a:srgbClr val="FFFFFF"/>
      </a:dk2>
      <a:lt2>
        <a:srgbClr val="FFFFFF"/>
      </a:lt2>
      <a:accent1>
        <a:srgbClr val="6E8296"/>
      </a:accent1>
      <a:accent2>
        <a:srgbClr val="C83C5A"/>
      </a:accent2>
      <a:accent3>
        <a:srgbClr val="D28228"/>
      </a:accent3>
      <a:accent4>
        <a:srgbClr val="3CA046"/>
      </a:accent4>
      <a:accent5>
        <a:srgbClr val="6E0A73"/>
      </a:accent5>
      <a:accent6>
        <a:srgbClr val="2382BE"/>
      </a:accent6>
      <a:hlink>
        <a:srgbClr val="C83C5A"/>
      </a:hlink>
      <a:folHlink>
        <a:srgbClr val="6E82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MAS INQA_Präsentation Master">
  <a:themeElements>
    <a:clrScheme name="INQA Farben">
      <a:dk1>
        <a:srgbClr val="E6E8E8"/>
      </a:dk1>
      <a:lt1>
        <a:srgbClr val="FFFFFF"/>
      </a:lt1>
      <a:dk2>
        <a:srgbClr val="FFFFFF"/>
      </a:dk2>
      <a:lt2>
        <a:srgbClr val="FFFFFF"/>
      </a:lt2>
      <a:accent1>
        <a:srgbClr val="6E8296"/>
      </a:accent1>
      <a:accent2>
        <a:srgbClr val="C83C5A"/>
      </a:accent2>
      <a:accent3>
        <a:srgbClr val="D28228"/>
      </a:accent3>
      <a:accent4>
        <a:srgbClr val="3CA046"/>
      </a:accent4>
      <a:accent5>
        <a:srgbClr val="6E0A73"/>
      </a:accent5>
      <a:accent6>
        <a:srgbClr val="2382BE"/>
      </a:accent6>
      <a:hlink>
        <a:srgbClr val="C83C5A"/>
      </a:hlink>
      <a:folHlink>
        <a:srgbClr val="6E82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Breitbild</PresentationFormat>
  <Paragraphs>27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Tahoma</vt:lpstr>
      <vt:lpstr>Wingdings 3</vt:lpstr>
      <vt:lpstr>BMAS INQA_Präsentation Master</vt:lpstr>
      <vt:lpstr>1_BMAS INQA_Präsentation Master</vt:lpstr>
      <vt:lpstr>PowerPoint-Präsentation</vt:lpstr>
      <vt:lpstr>INQA Coaching</vt:lpstr>
      <vt:lpstr>INQA Coaching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HP</dc:creator>
  <cp:lastModifiedBy>Bruno Schmlen</cp:lastModifiedBy>
  <cp:revision>19</cp:revision>
  <dcterms:created xsi:type="dcterms:W3CDTF">2021-03-09T11:22:22Z</dcterms:created>
  <dcterms:modified xsi:type="dcterms:W3CDTF">2023-01-16T11:24:01Z</dcterms:modified>
</cp:coreProperties>
</file>