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5"/>
  </p:notesMasterIdLst>
  <p:sldIdLst>
    <p:sldId id="827" r:id="rId3"/>
    <p:sldId id="844" r:id="rId4"/>
    <p:sldId id="845" r:id="rId5"/>
    <p:sldId id="846" r:id="rId6"/>
    <p:sldId id="862" r:id="rId7"/>
    <p:sldId id="847" r:id="rId8"/>
    <p:sldId id="848" r:id="rId9"/>
    <p:sldId id="784" r:id="rId10"/>
    <p:sldId id="849" r:id="rId11"/>
    <p:sldId id="850" r:id="rId12"/>
    <p:sldId id="851" r:id="rId13"/>
    <p:sldId id="852" r:id="rId14"/>
    <p:sldId id="853" r:id="rId15"/>
    <p:sldId id="854" r:id="rId16"/>
    <p:sldId id="855" r:id="rId17"/>
    <p:sldId id="856" r:id="rId18"/>
    <p:sldId id="857" r:id="rId19"/>
    <p:sldId id="858" r:id="rId20"/>
    <p:sldId id="859" r:id="rId21"/>
    <p:sldId id="813" r:id="rId22"/>
    <p:sldId id="861" r:id="rId23"/>
    <p:sldId id="811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g Cernavin" initials="OC" lastIdx="5" clrIdx="0">
    <p:extLst>
      <p:ext uri="{19B8F6BF-5375-455C-9EA6-DF929625EA0E}">
        <p15:presenceInfo xmlns:p15="http://schemas.microsoft.com/office/powerpoint/2012/main" userId="Oleg Cernav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644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598" autoAdjust="0"/>
  </p:normalViewPr>
  <p:slideViewPr>
    <p:cSldViewPr snapToGrid="0">
      <p:cViewPr varScale="1">
        <p:scale>
          <a:sx n="104" d="100"/>
          <a:sy n="10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EEBB-288F-40AB-987B-3B127686787A}" type="datetimeFigureOut">
              <a:rPr lang="de-DE" smtClean="0"/>
              <a:t>20.01.2023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DC5EE-7E02-4444-BC42-D1073ABECC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83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337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167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966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709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9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61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584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125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07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619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57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56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99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422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12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38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124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61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58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96777" y="6316448"/>
            <a:ext cx="11947057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103632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0689167" y="6316960"/>
            <a:ext cx="1016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21420" y="6112937"/>
            <a:ext cx="728663" cy="842435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43934" y="104320"/>
            <a:ext cx="11899900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4830" y="6177243"/>
            <a:ext cx="7844367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/>
              <a:t>Die Geschäftsstelle Offensive Mittelstand – wir stellen uns vor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271E7E0-C576-40DC-AD28-3C1F19DEF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18070"/>
            <a:ext cx="1796528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0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96777" y="6316448"/>
            <a:ext cx="11947057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83123" y="117383"/>
            <a:ext cx="11899900" cy="664936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103632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21420" y="6112937"/>
            <a:ext cx="728663" cy="842435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/>
              <a:t>Die Offensive Mittelstand - Ein Netzwerk starker Partner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05FB2B3-46A8-43F9-B1C2-2D28394812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06" y="318070"/>
            <a:ext cx="1796528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96777" y="6316448"/>
            <a:ext cx="11947057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43934" y="104320"/>
            <a:ext cx="11899900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10363200" cy="17526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0689167" y="6316960"/>
            <a:ext cx="1016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fld id="{21ECFBFC-BFE7-4702-9F2A-8102170FB01E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21420" y="6112937"/>
            <a:ext cx="728663" cy="842435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4830" y="6177243"/>
            <a:ext cx="7844367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Die Offensive Mittelstand - Ein Netzwerk starker Partner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CBC2082-81BE-46BC-AFFF-91E6C37750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18070"/>
            <a:ext cx="1796528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8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96777" y="6316448"/>
            <a:ext cx="11947057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43934" y="104320"/>
            <a:ext cx="11899900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0" y="2286000"/>
            <a:ext cx="12192000" cy="1143000"/>
          </a:xfrm>
          <a:solidFill>
            <a:schemeClr val="bg1"/>
          </a:solidFill>
        </p:spPr>
        <p:txBody>
          <a:bodyPr lIns="540000" rIns="540000" anchor="ctr"/>
          <a:lstStyle>
            <a:lvl1pPr>
              <a:defRPr sz="28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0689167" y="6316960"/>
            <a:ext cx="1016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fld id="{21ECFBFC-BFE7-4702-9F2A-8102170FB01E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21420" y="6112937"/>
            <a:ext cx="728663" cy="842435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4830" y="6177243"/>
            <a:ext cx="7844367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dirty="0">
                <a:solidFill>
                  <a:srgbClr val="FFFFFF"/>
                </a:solidFill>
              </a:rPr>
              <a:t>Die Offensive Mittelstand - Ein Netzwerk starker Partner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B0296FF-853A-4A2D-8EDC-BD81753D19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18070"/>
            <a:ext cx="1796528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07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/>
          </p:nvPr>
        </p:nvSpPr>
        <p:spPr bwMode="auto">
          <a:xfrm>
            <a:off x="423334" y="1484314"/>
            <a:ext cx="11372849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0689167" y="6316960"/>
            <a:ext cx="1016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245783" y="238683"/>
            <a:ext cx="10079940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4830" y="6177243"/>
            <a:ext cx="7844367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/>
              <a:t>Die Offensive Mittelstand - Ein Netzwerk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242998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423333" y="1484314"/>
            <a:ext cx="11372851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 marL="40005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2pPr>
            <a:lvl3pPr marL="76200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tabLst>
                <a:tab pos="990600" algn="l"/>
              </a:tabLst>
              <a:defRPr/>
            </a:lvl3pPr>
            <a:lvl4pPr marL="112395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4pPr>
            <a:lvl5pPr marL="148590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0689167" y="6316960"/>
            <a:ext cx="1016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415117" y="238683"/>
            <a:ext cx="10079940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4830" y="6177243"/>
            <a:ext cx="7844367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/>
              <a:t>Die Offensive Mittelstand - Ein Netzwerk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2350846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256118" y="6519863"/>
            <a:ext cx="193674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051C3E-ECDB-4E19-8E60-EF504231173E}" type="slidenum">
              <a:rPr lang="de-DE" altLang="de-DE" sz="1800" smtClean="0">
                <a:solidFill>
                  <a:srgbClr val="E6E8E8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1800">
              <a:solidFill>
                <a:srgbClr val="E6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29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256118" y="6519863"/>
            <a:ext cx="193674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051C3E-ECDB-4E19-8E60-EF504231173E}" type="slidenum">
              <a:rPr lang="de-DE" altLang="de-DE" sz="1800" smtClean="0">
                <a:solidFill>
                  <a:srgbClr val="E6E8E8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1800">
              <a:solidFill>
                <a:srgbClr val="E6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73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256118" y="6519863"/>
            <a:ext cx="193674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051C3E-ECDB-4E19-8E60-EF504231173E}" type="slidenum">
              <a:rPr lang="de-DE" altLang="de-DE" sz="1800" smtClean="0">
                <a:solidFill>
                  <a:srgbClr val="E6E8E8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1800">
              <a:solidFill>
                <a:srgbClr val="E6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94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256118" y="6519863"/>
            <a:ext cx="193674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051C3E-ECDB-4E19-8E60-EF504231173E}" type="slidenum">
              <a:rPr lang="de-DE" altLang="de-DE" sz="1800" smtClean="0">
                <a:solidFill>
                  <a:srgbClr val="E6E8E8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1800">
              <a:solidFill>
                <a:srgbClr val="E6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2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96777" y="6316448"/>
            <a:ext cx="11947057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43934" y="104320"/>
            <a:ext cx="11899900" cy="664936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103632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21420" y="6112937"/>
            <a:ext cx="728663" cy="842435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Die Geschäftsstelle Offensive Mittelstand – wir stellen uns vor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A572E59-0C70-40C0-92EB-49743514E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18070"/>
            <a:ext cx="1796528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96777" y="6316448"/>
            <a:ext cx="11947057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43934" y="104320"/>
            <a:ext cx="11899900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10363200" cy="17526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0689167" y="6316960"/>
            <a:ext cx="1016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21420" y="6112937"/>
            <a:ext cx="728663" cy="842435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4830" y="6177243"/>
            <a:ext cx="7844367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Die Geschäftsstelle Offensive Mittelstand – wir stellen uns vor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E29733C-80CD-4724-ABFE-0CF738D8C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18070"/>
            <a:ext cx="1796528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8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96777" y="6316448"/>
            <a:ext cx="11947057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43934" y="104320"/>
            <a:ext cx="11899900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0" y="2286000"/>
            <a:ext cx="12192000" cy="1143000"/>
          </a:xfrm>
          <a:solidFill>
            <a:schemeClr val="bg1"/>
          </a:solidFill>
        </p:spPr>
        <p:txBody>
          <a:bodyPr lIns="540000" rIns="540000" anchor="ctr"/>
          <a:lstStyle>
            <a:lvl1pPr>
              <a:defRPr sz="28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0689167" y="6316960"/>
            <a:ext cx="1016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solidFill>
                  <a:schemeClr val="bg1"/>
                </a:solidFill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21420" y="6112937"/>
            <a:ext cx="728663" cy="842435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4830" y="6177243"/>
            <a:ext cx="7844367" cy="365125"/>
          </a:xfrm>
          <a:prstGeom prst="rect">
            <a:avLst/>
          </a:prstGeom>
        </p:spPr>
        <p:txBody>
          <a:bodyPr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Die Geschäftsstelle Offensive Mittelstand – wir stellen uns vor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A917CC7-7D98-432E-A7CC-3FD141ABB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18070"/>
            <a:ext cx="1796528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9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/>
          </p:nvPr>
        </p:nvSpPr>
        <p:spPr bwMode="auto">
          <a:xfrm>
            <a:off x="423334" y="1484314"/>
            <a:ext cx="11372849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0689167" y="6316960"/>
            <a:ext cx="1016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245783" y="238683"/>
            <a:ext cx="10079940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4830" y="6177243"/>
            <a:ext cx="7844367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/>
              <a:t>Die Geschäftsstelle Offensive Mittelstand – wir stellen uns vor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874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423333" y="1484314"/>
            <a:ext cx="11372851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 marL="40005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2pPr>
            <a:lvl3pPr marL="76200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tabLst>
                <a:tab pos="990600" algn="l"/>
              </a:tabLst>
              <a:defRPr/>
            </a:lvl3pPr>
            <a:lvl4pPr marL="112395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4pPr>
            <a:lvl5pPr marL="148590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0689167" y="6316960"/>
            <a:ext cx="1016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415117" y="238683"/>
            <a:ext cx="10079940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4830" y="6177243"/>
            <a:ext cx="7844367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/>
              <a:t>Die Geschäftsstelle Offensive Mittelstand – wir stellen uns vor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43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423333" y="1484314"/>
            <a:ext cx="11372851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  <a:lvl2pPr marL="40005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2pPr>
            <a:lvl3pPr marL="76200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tabLst>
                <a:tab pos="990600" algn="l"/>
              </a:tabLst>
              <a:defRPr/>
            </a:lvl3pPr>
            <a:lvl4pPr marL="112395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4pPr>
            <a:lvl5pPr marL="148590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0689167" y="6316960"/>
            <a:ext cx="1016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415117" y="238683"/>
            <a:ext cx="10079940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4830" y="6177243"/>
            <a:ext cx="7844367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/>
              <a:t>Die Offensive Mittelstand - Ein Netzwerk starker Partner</a:t>
            </a:r>
          </a:p>
        </p:txBody>
      </p:sp>
    </p:spTree>
    <p:extLst>
      <p:ext uri="{BB962C8B-B14F-4D97-AF65-F5344CB8AC3E}">
        <p14:creationId xmlns:p14="http://schemas.microsoft.com/office/powerpoint/2010/main" val="95152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256118" y="6519863"/>
            <a:ext cx="1936749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051C3E-ECDB-4E19-8E60-EF504231173E}" type="slidenum">
              <a:rPr lang="de-DE" altLang="de-DE" sz="1800" smtClean="0">
                <a:solidFill>
                  <a:srgbClr val="E6E8E8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1800">
              <a:solidFill>
                <a:srgbClr val="E6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1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96777" y="6316448"/>
            <a:ext cx="11947057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>
              <a:solidFill>
                <a:srgbClr val="FFFFFF"/>
              </a:solidFill>
            </a:endParaRPr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103632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0689167" y="6316960"/>
            <a:ext cx="1016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21420" y="6112937"/>
            <a:ext cx="728663" cy="842435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43934" y="104320"/>
            <a:ext cx="11899900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4830" y="6177243"/>
            <a:ext cx="7844367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/>
              <a:t>Die Offensive Mittelstand - Ein Netzwerk starker Partner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F824576-1F5E-494A-9F17-4BFEDC9DB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18070"/>
            <a:ext cx="1796528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43934" y="104320"/>
            <a:ext cx="11899900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415117" y="238683"/>
            <a:ext cx="8635100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15116" y="1474789"/>
            <a:ext cx="11381069" cy="46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96777" y="6316448"/>
            <a:ext cx="11947057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0760884" y="6316960"/>
            <a:ext cx="1016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-21420" y="6112937"/>
            <a:ext cx="728663" cy="842435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4830" y="6177243"/>
            <a:ext cx="7844367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/>
              <a:t>Die Geschäftsstelle Offensive Mittelstand – wir stellen uns vor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18070"/>
            <a:ext cx="1796528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5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1" r:id="rId8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8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3pPr>
      <a:lvl4pPr marL="15621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4pPr>
      <a:lvl5pPr marL="1981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43934" y="104320"/>
            <a:ext cx="11899900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415117" y="238683"/>
            <a:ext cx="8635100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15116" y="1474789"/>
            <a:ext cx="11381069" cy="46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96777" y="6316448"/>
            <a:ext cx="11947057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>
              <a:solidFill>
                <a:srgbClr val="FFFFFF"/>
              </a:solidFill>
            </a:endParaRPr>
          </a:p>
        </p:txBody>
      </p:sp>
      <p:sp>
        <p:nvSpPr>
          <p:cNvPr id="1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0760884" y="6316960"/>
            <a:ext cx="1016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-21420" y="6112937"/>
            <a:ext cx="728663" cy="842435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4830" y="6177243"/>
            <a:ext cx="7844367" cy="365125"/>
          </a:xfrm>
          <a:prstGeom prst="rect">
            <a:avLst/>
          </a:prstGeom>
        </p:spPr>
        <p:txBody>
          <a:bodyPr bIns="0" anchor="b"/>
          <a:lstStyle>
            <a:lvl1pPr>
              <a:defRPr sz="1000"/>
            </a:lvl1pPr>
          </a:lstStyle>
          <a:p>
            <a:pPr algn="l"/>
            <a:r>
              <a:rPr lang="de-DE" dirty="0"/>
              <a:t>Die Offensive Mittelstand - Ein Netzwerk starker Partner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26A54B8-A3EB-4097-A803-15B18942055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18070"/>
            <a:ext cx="1796528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3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8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3pPr>
      <a:lvl4pPr marL="15621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4pPr>
      <a:lvl5pPr marL="1981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11518B1-3018-23E9-C043-E5E762E95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53" y="1520464"/>
            <a:ext cx="5780207" cy="385880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07DA18A-1EEC-4329-B894-FE78B4234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044" y="1516981"/>
            <a:ext cx="5797912" cy="3870413"/>
          </a:xfrm>
          <a:prstGeom prst="rect">
            <a:avLst/>
          </a:prstGeom>
          <a:gradFill flip="none" rotWithShape="1">
            <a:gsLst>
              <a:gs pos="12000">
                <a:schemeClr val="tx1">
                  <a:shade val="30000"/>
                  <a:satMod val="115000"/>
                  <a:tint val="66000"/>
                  <a:satMod val="160000"/>
                  <a:alpha val="0"/>
                  <a:lumMod val="27000"/>
                </a:schemeClr>
              </a:gs>
              <a:gs pos="73000">
                <a:schemeClr val="tx1">
                  <a:shade val="30000"/>
                  <a:satMod val="115000"/>
                  <a:tint val="44500"/>
                  <a:satMod val="160000"/>
                  <a:lumMod val="60000"/>
                  <a:lumOff val="40000"/>
                </a:schemeClr>
              </a:gs>
              <a:gs pos="100000">
                <a:schemeClr val="tx1">
                  <a:shade val="30000"/>
                  <a:satMod val="115000"/>
                  <a:tint val="23500"/>
                  <a:satMod val="160000"/>
                </a:schemeClr>
              </a:gs>
            </a:gsLst>
            <a:lin ang="6000000" scaled="0"/>
            <a:tileRect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A792C8C-605A-96D4-7DC8-325268867714}"/>
              </a:ext>
            </a:extLst>
          </p:cNvPr>
          <p:cNvSpPr txBox="1">
            <a:spLocks/>
          </p:cNvSpPr>
          <p:nvPr/>
        </p:nvSpPr>
        <p:spPr bwMode="auto">
          <a:xfrm>
            <a:off x="1524000" y="4793480"/>
            <a:ext cx="9144000" cy="138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buFontTx/>
            </a:pPr>
            <a:r>
              <a:rPr lang="de-DE" sz="32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Wie können die OM-Partner die </a:t>
            </a:r>
            <a:br>
              <a:rPr lang="de-DE" sz="32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sz="32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OM-Arbeitsschutzaktion umsetzen?</a:t>
            </a:r>
          </a:p>
          <a:p>
            <a:pPr algn="ctr">
              <a:buFontTx/>
            </a:pPr>
            <a:r>
              <a:rPr lang="de-DE" sz="1800" b="0" dirty="0"/>
              <a:t>Offensive Mittelstand</a:t>
            </a:r>
            <a:br>
              <a:rPr lang="de-DE" sz="1800" b="0" dirty="0"/>
            </a:br>
            <a:r>
              <a:rPr lang="de-DE" sz="1800" b="0" dirty="0"/>
              <a:t> 16.01.2023</a:t>
            </a:r>
          </a:p>
          <a:p>
            <a:pPr algn="ctr">
              <a:buFontTx/>
            </a:pPr>
            <a:r>
              <a:rPr lang="de-DE" sz="1800" b="0" dirty="0"/>
              <a:t>Oleg Cernavin</a:t>
            </a:r>
          </a:p>
        </p:txBody>
      </p:sp>
    </p:spTree>
    <p:extLst>
      <p:ext uri="{BB962C8B-B14F-4D97-AF65-F5344CB8AC3E}">
        <p14:creationId xmlns:p14="http://schemas.microsoft.com/office/powerpoint/2010/main" val="200142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 bwMode="auto">
          <a:xfrm>
            <a:off x="1067132" y="340106"/>
            <a:ext cx="715558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altLang="de-DE" sz="2800" b="0" dirty="0"/>
              <a:t>2. OM-Zeichen-Datenbank - </a:t>
            </a:r>
          </a:p>
          <a:p>
            <a:pPr>
              <a:buFontTx/>
            </a:pPr>
            <a:r>
              <a:rPr lang="de-DE" altLang="de-DE" sz="2800" b="0" dirty="0"/>
              <a:t>überprüfte Selbstbewertung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C98D8B1-DF81-4A6B-A582-66BBCDCDD28F}"/>
              </a:ext>
            </a:extLst>
          </p:cNvPr>
          <p:cNvSpPr txBox="1"/>
          <p:nvPr/>
        </p:nvSpPr>
        <p:spPr>
          <a:xfrm>
            <a:off x="1049630" y="1242529"/>
            <a:ext cx="92626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dirty="0">
                <a:solidFill>
                  <a:srgbClr val="C00000"/>
                </a:solidFill>
              </a:rPr>
              <a:t>Evaluationsergebnisse der Pilotphase (14 Betriebe):</a:t>
            </a: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4E8737-B17A-0DB9-7A0D-EC8C74144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74" y="2129130"/>
            <a:ext cx="10192274" cy="27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2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 bwMode="auto">
          <a:xfrm>
            <a:off x="1067132" y="340106"/>
            <a:ext cx="715558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altLang="de-DE" sz="2800" b="0" dirty="0"/>
              <a:t>2. OM-Zeichen-Datenbank - </a:t>
            </a:r>
          </a:p>
          <a:p>
            <a:pPr>
              <a:buFontTx/>
            </a:pPr>
            <a:r>
              <a:rPr lang="de-DE" altLang="de-DE" sz="2800" b="0" dirty="0"/>
              <a:t>überprüfte Selbstbewertung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C98D8B1-DF81-4A6B-A582-66BBCDCDD28F}"/>
              </a:ext>
            </a:extLst>
          </p:cNvPr>
          <p:cNvSpPr txBox="1"/>
          <p:nvPr/>
        </p:nvSpPr>
        <p:spPr>
          <a:xfrm>
            <a:off x="1049630" y="1242529"/>
            <a:ext cx="92626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dirty="0">
                <a:solidFill>
                  <a:srgbClr val="C00000"/>
                </a:solidFill>
              </a:rPr>
              <a:t>Evaluationsergebnisse der Pilotphase (14 Betriebe):</a:t>
            </a: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2F8B33-FAEE-5882-1357-E8C06090B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6" y="1949374"/>
            <a:ext cx="10249427" cy="295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 bwMode="auto">
          <a:xfrm>
            <a:off x="1067132" y="340106"/>
            <a:ext cx="715558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altLang="de-DE" sz="2800" b="0" dirty="0"/>
              <a:t>2. OM-Zeichen-Datenbank - </a:t>
            </a:r>
          </a:p>
          <a:p>
            <a:pPr>
              <a:buFontTx/>
            </a:pPr>
            <a:r>
              <a:rPr lang="de-DE" altLang="de-DE" sz="2800" b="0" dirty="0"/>
              <a:t>überprüfte Selbstbewertung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C98D8B1-DF81-4A6B-A582-66BBCDCDD28F}"/>
              </a:ext>
            </a:extLst>
          </p:cNvPr>
          <p:cNvSpPr txBox="1"/>
          <p:nvPr/>
        </p:nvSpPr>
        <p:spPr>
          <a:xfrm>
            <a:off x="1049630" y="1242529"/>
            <a:ext cx="92626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dirty="0">
                <a:solidFill>
                  <a:srgbClr val="C00000"/>
                </a:solidFill>
              </a:rPr>
              <a:t>Evaluationsergebnisse der Pilotphase (14 Betriebe):</a:t>
            </a: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D34E28-D52F-8B0D-95E2-6C5F978CF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0" y="1901975"/>
            <a:ext cx="9823955" cy="41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4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 bwMode="auto">
          <a:xfrm>
            <a:off x="1067132" y="340106"/>
            <a:ext cx="715558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altLang="de-DE" sz="2800" b="0" dirty="0"/>
              <a:t>2. OM-Zeichen-Datenbank - </a:t>
            </a:r>
          </a:p>
          <a:p>
            <a:pPr>
              <a:buFontTx/>
            </a:pPr>
            <a:r>
              <a:rPr lang="de-DE" altLang="de-DE" sz="2800" b="0" dirty="0"/>
              <a:t>überprüfte Selbstbewertung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C98D8B1-DF81-4A6B-A582-66BBCDCDD28F}"/>
              </a:ext>
            </a:extLst>
          </p:cNvPr>
          <p:cNvSpPr txBox="1"/>
          <p:nvPr/>
        </p:nvSpPr>
        <p:spPr>
          <a:xfrm>
            <a:off x="1049630" y="1242529"/>
            <a:ext cx="92626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dirty="0">
                <a:solidFill>
                  <a:srgbClr val="C00000"/>
                </a:solidFill>
              </a:rPr>
              <a:t>Evaluationsergebnisse der Pilotphase (14 Betriebe):</a:t>
            </a: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8C6685-6CE5-2C72-41F9-6E0F7B4B7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90" y="1877457"/>
            <a:ext cx="10198624" cy="32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53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 bwMode="auto">
          <a:xfrm>
            <a:off x="1067132" y="340106"/>
            <a:ext cx="715558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altLang="de-DE" sz="2800" b="0" dirty="0"/>
              <a:t>2. OM-Zeichen-Datenbank - </a:t>
            </a:r>
          </a:p>
          <a:p>
            <a:pPr>
              <a:buFontTx/>
            </a:pPr>
            <a:r>
              <a:rPr lang="de-DE" altLang="de-DE" sz="2800" b="0" dirty="0"/>
              <a:t>überprüfte Selbstbewertung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C98D8B1-DF81-4A6B-A582-66BBCDCDD28F}"/>
              </a:ext>
            </a:extLst>
          </p:cNvPr>
          <p:cNvSpPr txBox="1"/>
          <p:nvPr/>
        </p:nvSpPr>
        <p:spPr>
          <a:xfrm>
            <a:off x="1049630" y="1242529"/>
            <a:ext cx="92626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dirty="0">
                <a:solidFill>
                  <a:srgbClr val="C00000"/>
                </a:solidFill>
              </a:rPr>
              <a:t>Evaluationsergebnisse der Pilotphase (14 Betriebe):</a:t>
            </a: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A842FD-B05F-87D4-AA22-3E81056C8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2" y="1757408"/>
            <a:ext cx="9855707" cy="32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1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 bwMode="auto">
          <a:xfrm>
            <a:off x="1067132" y="340106"/>
            <a:ext cx="715558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altLang="de-DE" sz="2800" b="0" dirty="0"/>
              <a:t>2. OM-Zeichen-Datenbank - </a:t>
            </a:r>
          </a:p>
          <a:p>
            <a:pPr>
              <a:buFontTx/>
            </a:pPr>
            <a:r>
              <a:rPr lang="de-DE" altLang="de-DE" sz="2800" b="0" dirty="0"/>
              <a:t>überprüfte Selbstbewertung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C98D8B1-DF81-4A6B-A582-66BBCDCDD28F}"/>
              </a:ext>
            </a:extLst>
          </p:cNvPr>
          <p:cNvSpPr txBox="1"/>
          <p:nvPr/>
        </p:nvSpPr>
        <p:spPr>
          <a:xfrm>
            <a:off x="1049630" y="1242529"/>
            <a:ext cx="92626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dirty="0">
                <a:solidFill>
                  <a:srgbClr val="C00000"/>
                </a:solidFill>
              </a:rPr>
              <a:t>Evaluationsergebnisse der Pilotphase (14 Betriebe):</a:t>
            </a: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26B888E-9571-1AB5-3726-121656D27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0" y="2009174"/>
            <a:ext cx="10204974" cy="33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3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 bwMode="auto">
          <a:xfrm>
            <a:off x="1067132" y="340106"/>
            <a:ext cx="715558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altLang="de-DE" sz="2800" b="0" dirty="0"/>
              <a:t>2. OM-Zeichen-Datenbank - </a:t>
            </a:r>
          </a:p>
          <a:p>
            <a:pPr>
              <a:buFontTx/>
            </a:pPr>
            <a:r>
              <a:rPr lang="de-DE" altLang="de-DE" sz="2800" b="0" dirty="0"/>
              <a:t>überprüfte Selbstbewertung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C98D8B1-DF81-4A6B-A582-66BBCDCDD28F}"/>
              </a:ext>
            </a:extLst>
          </p:cNvPr>
          <p:cNvSpPr txBox="1"/>
          <p:nvPr/>
        </p:nvSpPr>
        <p:spPr>
          <a:xfrm>
            <a:off x="1049630" y="1242529"/>
            <a:ext cx="92626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dirty="0">
                <a:solidFill>
                  <a:srgbClr val="C00000"/>
                </a:solidFill>
              </a:rPr>
              <a:t>Evaluationsergebnisse der Pilotphase (14 Betriebe):</a:t>
            </a: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0405E5-2DA9-54C6-2510-A26B0A9A5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62" y="1971600"/>
            <a:ext cx="10243076" cy="29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10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 bwMode="auto">
          <a:xfrm>
            <a:off x="1067132" y="340106"/>
            <a:ext cx="715558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altLang="de-DE" sz="2800" b="0" dirty="0"/>
              <a:t>2. OM-Zeichen-Datenbank - </a:t>
            </a:r>
          </a:p>
          <a:p>
            <a:pPr>
              <a:buFontTx/>
            </a:pPr>
            <a:r>
              <a:rPr lang="de-DE" altLang="de-DE" sz="2800" b="0" dirty="0"/>
              <a:t>überprüfte Selbstbewertung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C98D8B1-DF81-4A6B-A582-66BBCDCDD28F}"/>
              </a:ext>
            </a:extLst>
          </p:cNvPr>
          <p:cNvSpPr txBox="1"/>
          <p:nvPr/>
        </p:nvSpPr>
        <p:spPr>
          <a:xfrm>
            <a:off x="1049630" y="1242529"/>
            <a:ext cx="92626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dirty="0">
                <a:solidFill>
                  <a:srgbClr val="C00000"/>
                </a:solidFill>
              </a:rPr>
              <a:t>Evaluationsergebnisse der Pilotphase (14 Betriebe):</a:t>
            </a: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FAEFF03-7A60-6B5A-90CA-6699A6691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74" y="2022402"/>
            <a:ext cx="9760452" cy="281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30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 bwMode="auto">
          <a:xfrm>
            <a:off x="1067132" y="340106"/>
            <a:ext cx="715558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altLang="de-DE" sz="2800" b="0" dirty="0"/>
              <a:t>2. OM-Zeichen-Datenbank - </a:t>
            </a:r>
          </a:p>
          <a:p>
            <a:pPr>
              <a:buFontTx/>
            </a:pPr>
            <a:r>
              <a:rPr lang="de-DE" altLang="de-DE" sz="2800" b="0" dirty="0"/>
              <a:t>überprüfte Selbstbewertung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C98D8B1-DF81-4A6B-A582-66BBCDCDD28F}"/>
              </a:ext>
            </a:extLst>
          </p:cNvPr>
          <p:cNvSpPr txBox="1"/>
          <p:nvPr/>
        </p:nvSpPr>
        <p:spPr>
          <a:xfrm>
            <a:off x="1049630" y="1242529"/>
            <a:ext cx="92626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dirty="0">
                <a:solidFill>
                  <a:srgbClr val="C00000"/>
                </a:solidFill>
              </a:rPr>
              <a:t>Evaluationsergebnisse der Pilotphase (14 Betriebe):</a:t>
            </a: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</p:txBody>
      </p:sp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9D36A80-7743-FB95-B791-5B05D3BA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75" y="1856171"/>
            <a:ext cx="8090316" cy="34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08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 bwMode="auto">
          <a:xfrm>
            <a:off x="1067132" y="340106"/>
            <a:ext cx="715558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altLang="de-DE" sz="2800" b="0" dirty="0"/>
              <a:t>2. OM-Zeichen-Datenbank - </a:t>
            </a:r>
          </a:p>
          <a:p>
            <a:pPr>
              <a:buFontTx/>
            </a:pPr>
            <a:r>
              <a:rPr lang="de-DE" altLang="de-DE" sz="2800" b="0" dirty="0"/>
              <a:t>überprüfte Selbstbewertung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C98D8B1-DF81-4A6B-A582-66BBCDCDD28F}"/>
              </a:ext>
            </a:extLst>
          </p:cNvPr>
          <p:cNvSpPr txBox="1"/>
          <p:nvPr/>
        </p:nvSpPr>
        <p:spPr>
          <a:xfrm>
            <a:off x="1049630" y="1242529"/>
            <a:ext cx="92626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dirty="0">
                <a:solidFill>
                  <a:srgbClr val="C00000"/>
                </a:solidFill>
              </a:rPr>
              <a:t>Erfahrungen und Ergebnisse der Pilotphase</a:t>
            </a: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4998AED-ABB7-6222-FAE9-30EC0808F703}"/>
              </a:ext>
            </a:extLst>
          </p:cNvPr>
          <p:cNvSpPr txBox="1"/>
          <p:nvPr/>
        </p:nvSpPr>
        <p:spPr>
          <a:xfrm>
            <a:off x="1441066" y="2008258"/>
            <a:ext cx="83222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accent1"/>
                </a:solidFill>
              </a:rPr>
              <a:t>Rund 20 Prozent der Nutzer mussten nachbessern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accent1"/>
                </a:solidFill>
              </a:rPr>
              <a:t>Einige Änderungen in der Nutzerführung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accent1"/>
                </a:solidFill>
              </a:rPr>
              <a:t>Einige zusätzliche Erklärungen für die Nutzung 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accent1"/>
                </a:solidFill>
              </a:rPr>
              <a:t>Erhebliche Änderungen im Back-End, um die Prozesse softwaretechnisch zu optimieren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228A1367-A7C2-EC47-2951-74C24EF94353}"/>
              </a:ext>
            </a:extLst>
          </p:cNvPr>
          <p:cNvSpPr/>
          <p:nvPr/>
        </p:nvSpPr>
        <p:spPr>
          <a:xfrm>
            <a:off x="1154604" y="2142015"/>
            <a:ext cx="334536" cy="26019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BB4E2D90-E2B9-6FF3-CC5E-4AD6B2D2317C}"/>
              </a:ext>
            </a:extLst>
          </p:cNvPr>
          <p:cNvSpPr/>
          <p:nvPr/>
        </p:nvSpPr>
        <p:spPr>
          <a:xfrm>
            <a:off x="1174159" y="2624498"/>
            <a:ext cx="334536" cy="26019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42D1F0AA-D55F-67F7-DBC3-E379D4189946}"/>
              </a:ext>
            </a:extLst>
          </p:cNvPr>
          <p:cNvSpPr/>
          <p:nvPr/>
        </p:nvSpPr>
        <p:spPr>
          <a:xfrm>
            <a:off x="1182632" y="3171598"/>
            <a:ext cx="334536" cy="26019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71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494B0D2-23ED-4A96-B811-E6EA694A8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792" y="383213"/>
            <a:ext cx="911109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 marL="452438" indent="-452438">
              <a:buFontTx/>
            </a:pPr>
            <a:r>
              <a:rPr lang="de-DE" altLang="de-DE" sz="2800" b="0" dirty="0"/>
              <a:t>1. OM-Schwerpunktaktion „Sicherheit und Gesundheit bei der Arbeit“: </a:t>
            </a:r>
            <a:r>
              <a:rPr lang="de-DE" altLang="de-DE" sz="2800" dirty="0"/>
              <a:t>Produkte </a:t>
            </a:r>
            <a:endParaRPr lang="de-DE" altLang="de-DE" sz="1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9A89773-FF96-4D92-9632-D750460078FF}"/>
              </a:ext>
            </a:extLst>
          </p:cNvPr>
          <p:cNvSpPr txBox="1"/>
          <p:nvPr/>
        </p:nvSpPr>
        <p:spPr>
          <a:xfrm>
            <a:off x="988598" y="1055405"/>
            <a:ext cx="65443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accent1"/>
                </a:solidFill>
              </a:rPr>
              <a:t>Ein </a:t>
            </a:r>
            <a:r>
              <a:rPr lang="de-DE" sz="2000" dirty="0">
                <a:solidFill>
                  <a:srgbClr val="C00000"/>
                </a:solidFill>
              </a:rPr>
              <a:t>One-Pager zum Arbeitsschutz</a:t>
            </a:r>
            <a:r>
              <a:rPr lang="de-DE" sz="2000" dirty="0">
                <a:solidFill>
                  <a:schemeClr val="accent1"/>
                </a:solidFill>
              </a:rPr>
              <a:t>, der den Nutzen des Themas für die KKU/KMU erläutert und der Möglichkeiten und Anlässe zum Thema Arbeitsschutz ermöglicht.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C00000"/>
                </a:solidFill>
              </a:rPr>
              <a:t>GDA-ORGAcheck</a:t>
            </a:r>
            <a:r>
              <a:rPr lang="de-DE" sz="2000" dirty="0">
                <a:solidFill>
                  <a:schemeClr val="accent1"/>
                </a:solidFill>
              </a:rPr>
              <a:t> in Verbindung zu eigenen Beratungsleistungen.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C00000"/>
                </a:solidFill>
              </a:rPr>
              <a:t>OM-Zeichen-Arbeitsschutz</a:t>
            </a:r>
            <a:r>
              <a:rPr lang="de-DE" sz="2000" dirty="0">
                <a:solidFill>
                  <a:schemeClr val="accent1"/>
                </a:solidFill>
              </a:rPr>
              <a:t> der Lieferantendatenbank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accent1"/>
                </a:solidFill>
              </a:rPr>
              <a:t>Ein </a:t>
            </a:r>
            <a:r>
              <a:rPr lang="de-DE" sz="2000" dirty="0">
                <a:solidFill>
                  <a:srgbClr val="C00000"/>
                </a:solidFill>
              </a:rPr>
              <a:t>Factsheet</a:t>
            </a:r>
            <a:r>
              <a:rPr lang="de-DE" sz="2000" dirty="0">
                <a:solidFill>
                  <a:schemeClr val="accent1"/>
                </a:solidFill>
              </a:rPr>
              <a:t> mit dem notwendigen </a:t>
            </a:r>
            <a:r>
              <a:rPr lang="de-DE" sz="2000" dirty="0" err="1">
                <a:solidFill>
                  <a:srgbClr val="C00000"/>
                </a:solidFill>
              </a:rPr>
              <a:t>Mindestwisssen</a:t>
            </a:r>
            <a:r>
              <a:rPr lang="de-DE" sz="2000" dirty="0">
                <a:solidFill>
                  <a:srgbClr val="C00000"/>
                </a:solidFill>
              </a:rPr>
              <a:t> zum Arbeitsschutz </a:t>
            </a:r>
            <a:r>
              <a:rPr lang="de-DE" sz="2000" dirty="0">
                <a:solidFill>
                  <a:schemeClr val="accent1"/>
                </a:solidFill>
              </a:rPr>
              <a:t>für Berater*innen, die Nicht-Arbeitsschützer*innen sind.</a:t>
            </a:r>
          </a:p>
          <a:p>
            <a:pPr marL="342900" indent="-3429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accent1"/>
                </a:solidFill>
              </a:rPr>
              <a:t>Angebot von </a:t>
            </a:r>
            <a:r>
              <a:rPr lang="de-DE" sz="2000" dirty="0">
                <a:solidFill>
                  <a:srgbClr val="C00000"/>
                </a:solidFill>
              </a:rPr>
              <a:t>Qualifizierungen für Berater*innen </a:t>
            </a:r>
            <a:r>
              <a:rPr lang="de-DE" sz="2000" dirty="0">
                <a:solidFill>
                  <a:schemeClr val="accent1"/>
                </a:solidFill>
              </a:rPr>
              <a:t>der OM-Partnerinstitutionen, die Nicht-Arbeitsschützer*innen sind.</a:t>
            </a:r>
          </a:p>
          <a:p>
            <a:pPr algn="ctr">
              <a:spcAft>
                <a:spcPts val="600"/>
              </a:spcAft>
              <a:buClr>
                <a:schemeClr val="accent2"/>
              </a:buClr>
            </a:pPr>
            <a:r>
              <a:rPr lang="de-DE" sz="2000" dirty="0">
                <a:solidFill>
                  <a:srgbClr val="C00000"/>
                </a:solidFill>
              </a:rPr>
              <a:t>Produkte 1, 4 und 5 wurden ehrenamtlich von vielen OM-Partnern gemeinsam über den Sommer entwickelt.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4C5564-5A2A-CD30-F405-09EDD3C1F3E1}"/>
              </a:ext>
            </a:extLst>
          </p:cNvPr>
          <p:cNvSpPr txBox="1"/>
          <p:nvPr/>
        </p:nvSpPr>
        <p:spPr>
          <a:xfrm>
            <a:off x="11764652" y="6382111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E</a:t>
            </a:r>
          </a:p>
        </p:txBody>
      </p:sp>
      <p:pic>
        <p:nvPicPr>
          <p:cNvPr id="6" name="Picture 2" descr="Schreiner Azubi mit Gehörschutz beim Holz hobeln">
            <a:extLst>
              <a:ext uri="{FF2B5EF4-FFF2-40B4-BE49-F238E27FC236}">
                <a16:creationId xmlns:a16="http://schemas.microsoft.com/office/drawing/2014/main" id="{846CD9FA-E361-4A86-80A9-B421E2253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116" y="1479110"/>
            <a:ext cx="4053840" cy="270391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39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 bwMode="auto">
          <a:xfrm>
            <a:off x="1067132" y="340106"/>
            <a:ext cx="715558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altLang="de-DE" sz="2800" b="0" dirty="0"/>
              <a:t>OM-Zeichen-Arbeitsschutz</a:t>
            </a:r>
          </a:p>
          <a:p>
            <a:pPr>
              <a:buFontTx/>
            </a:pPr>
            <a:r>
              <a:rPr lang="de-DE" altLang="de-DE" sz="2800" b="0" dirty="0"/>
              <a:t>Wie geht es weiter?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AF199F-EE57-DD94-AD83-E7F65137441D}"/>
              </a:ext>
            </a:extLst>
          </p:cNvPr>
          <p:cNvSpPr txBox="1"/>
          <p:nvPr/>
        </p:nvSpPr>
        <p:spPr>
          <a:xfrm>
            <a:off x="1112108" y="1910319"/>
            <a:ext cx="892003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Tx/>
            </a:pPr>
            <a:r>
              <a:rPr lang="de-DE" sz="3600" b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Wie können die OM-Partner das OM-Zeichen-Arbeitsschutz für die Mitglieder und KMU aufgreifen??</a:t>
            </a:r>
          </a:p>
          <a:p>
            <a:pPr algn="ctr">
              <a:buFontTx/>
            </a:pPr>
            <a:endParaRPr lang="de-DE" sz="36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buFontTx/>
            </a:pPr>
            <a:r>
              <a:rPr lang="de-DE" sz="3600" b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Wenn sollten wir aktiv ansprechen?</a:t>
            </a:r>
          </a:p>
          <a:p>
            <a:pPr algn="ctr">
              <a:buFontTx/>
            </a:pPr>
            <a:r>
              <a:rPr lang="de-DE" sz="36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Gibt es Zugänge zu diesen Akteuren??</a:t>
            </a:r>
            <a:endParaRPr lang="de-DE" sz="3600" b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60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 bwMode="auto">
          <a:xfrm>
            <a:off x="1067132" y="340106"/>
            <a:ext cx="715558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altLang="de-DE" sz="2800" b="0" dirty="0"/>
              <a:t>OM-Zeichen-Arbeitsschutz</a:t>
            </a:r>
          </a:p>
          <a:p>
            <a:pPr>
              <a:buFontTx/>
            </a:pPr>
            <a:r>
              <a:rPr lang="de-DE" altLang="de-DE" sz="2800" b="0" dirty="0"/>
              <a:t>Wie geht es weiter?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630A3D-005C-FEBF-7078-5DDCA8DE26C5}"/>
              </a:ext>
            </a:extLst>
          </p:cNvPr>
          <p:cNvSpPr txBox="1"/>
          <p:nvPr/>
        </p:nvSpPr>
        <p:spPr>
          <a:xfrm>
            <a:off x="1485067" y="1471143"/>
            <a:ext cx="95742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accent1"/>
                </a:solidFill>
              </a:rPr>
              <a:t>Freigeschaltet seit 01.01.2023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accent1"/>
                </a:solidFill>
              </a:rPr>
              <a:t>Bis März Gespräche mit einzelnen OM-Partnern zur Implementierung in die eigenen Handlungsstrukturen (erste Gespräche mit VDBW und VDSI)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accent1"/>
                </a:solidFill>
              </a:rPr>
              <a:t>Ab Februar Ansprache von Großkonzernen (bitte um Unterstützung) – Ansprache von Städte und Kommunen????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accent1"/>
                </a:solidFill>
              </a:rPr>
              <a:t>Ab Mitte Februar stehen zur Verfügung: Hilfsmittel für OM-Partner</a:t>
            </a:r>
          </a:p>
          <a:p>
            <a:pPr>
              <a:spcAft>
                <a:spcPts val="1200"/>
              </a:spcAft>
            </a:pP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AAB548-6287-7422-0776-5A41DEA05277}"/>
              </a:ext>
            </a:extLst>
          </p:cNvPr>
          <p:cNvSpPr txBox="1"/>
          <p:nvPr/>
        </p:nvSpPr>
        <p:spPr>
          <a:xfrm>
            <a:off x="1819604" y="4132525"/>
            <a:ext cx="903397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solidFill>
                  <a:schemeClr val="accent1"/>
                </a:solidFill>
              </a:rPr>
              <a:t>Flyer für KMU – gedruckt</a:t>
            </a: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chemeClr val="accent1"/>
                </a:solidFill>
              </a:rPr>
              <a:t>Infoblatt für Berater und Beraterinnen</a:t>
            </a: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chemeClr val="accent1"/>
                </a:solidFill>
              </a:rPr>
              <a:t>Infoblatt für Auftragnehmer</a:t>
            </a: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chemeClr val="accent1"/>
                </a:solidFill>
              </a:rPr>
              <a:t>Anzeigenvorlagen für Zeitschriften/Newsletter der OM-Partner</a:t>
            </a: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chemeClr val="accent1"/>
                </a:solidFill>
              </a:rPr>
              <a:t>Vorlagen für Presseartikel</a:t>
            </a: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chemeClr val="accent1"/>
                </a:solidFill>
              </a:rPr>
              <a:t>Vorlagen für </a:t>
            </a:r>
            <a:r>
              <a:rPr lang="de-DE" dirty="0" err="1">
                <a:solidFill>
                  <a:schemeClr val="accent1"/>
                </a:solidFill>
              </a:rPr>
              <a:t>Newslettertexte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E9698C31-65EB-603E-82A8-46F32AAE7F12}"/>
              </a:ext>
            </a:extLst>
          </p:cNvPr>
          <p:cNvSpPr/>
          <p:nvPr/>
        </p:nvSpPr>
        <p:spPr>
          <a:xfrm>
            <a:off x="1182632" y="1575259"/>
            <a:ext cx="334536" cy="26019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EF6F38A8-EE25-9467-2B6B-E1A9B6F7B5FB}"/>
              </a:ext>
            </a:extLst>
          </p:cNvPr>
          <p:cNvSpPr/>
          <p:nvPr/>
        </p:nvSpPr>
        <p:spPr>
          <a:xfrm>
            <a:off x="1182632" y="2104107"/>
            <a:ext cx="334536" cy="26019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3228F4C9-16D0-8845-D60D-A5E1FC4D6D9A}"/>
              </a:ext>
            </a:extLst>
          </p:cNvPr>
          <p:cNvSpPr/>
          <p:nvPr/>
        </p:nvSpPr>
        <p:spPr>
          <a:xfrm>
            <a:off x="1182632" y="2972554"/>
            <a:ext cx="334536" cy="26019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1C08A74B-60EE-025C-E9F4-3AC097B77BEB}"/>
              </a:ext>
            </a:extLst>
          </p:cNvPr>
          <p:cNvSpPr/>
          <p:nvPr/>
        </p:nvSpPr>
        <p:spPr>
          <a:xfrm>
            <a:off x="1182632" y="3872330"/>
            <a:ext cx="334536" cy="26019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4F49683E-CF92-4234-649F-69E6630D123F}"/>
              </a:ext>
            </a:extLst>
          </p:cNvPr>
          <p:cNvSpPr/>
          <p:nvPr/>
        </p:nvSpPr>
        <p:spPr>
          <a:xfrm>
            <a:off x="1628383" y="4252586"/>
            <a:ext cx="256783" cy="17536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99079D0B-3B6D-AD01-954E-4ECF6AEEB1D1}"/>
              </a:ext>
            </a:extLst>
          </p:cNvPr>
          <p:cNvSpPr/>
          <p:nvPr/>
        </p:nvSpPr>
        <p:spPr>
          <a:xfrm>
            <a:off x="1628383" y="4588987"/>
            <a:ext cx="256783" cy="17536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681B6392-EEBA-826C-B6FF-4419122793BC}"/>
              </a:ext>
            </a:extLst>
          </p:cNvPr>
          <p:cNvSpPr/>
          <p:nvPr/>
        </p:nvSpPr>
        <p:spPr>
          <a:xfrm>
            <a:off x="1628383" y="4925388"/>
            <a:ext cx="256783" cy="17536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3669BE28-5961-2405-1FA2-57712F333271}"/>
              </a:ext>
            </a:extLst>
          </p:cNvPr>
          <p:cNvSpPr/>
          <p:nvPr/>
        </p:nvSpPr>
        <p:spPr>
          <a:xfrm>
            <a:off x="1628383" y="5261789"/>
            <a:ext cx="256783" cy="17536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1A1B0375-1CDB-BA39-0757-6D084F5A94F6}"/>
              </a:ext>
            </a:extLst>
          </p:cNvPr>
          <p:cNvSpPr/>
          <p:nvPr/>
        </p:nvSpPr>
        <p:spPr>
          <a:xfrm>
            <a:off x="1628383" y="5591315"/>
            <a:ext cx="256783" cy="17536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B02E523F-4213-36CB-1BC7-8C71BBCE1194}"/>
              </a:ext>
            </a:extLst>
          </p:cNvPr>
          <p:cNvSpPr/>
          <p:nvPr/>
        </p:nvSpPr>
        <p:spPr>
          <a:xfrm>
            <a:off x="1628383" y="5987972"/>
            <a:ext cx="256783" cy="17536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26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 bwMode="auto">
          <a:xfrm>
            <a:off x="1559934" y="5224841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2800" b="1" dirty="0">
                <a:solidFill>
                  <a:schemeClr val="accent1"/>
                </a:solidFill>
                <a:latin typeface="Tahoma" charset="0"/>
                <a:ea typeface="ＭＳ Ｐゴシック" charset="0"/>
              </a:rPr>
              <a:t>Vielen Dank für die</a:t>
            </a:r>
            <a:r>
              <a:rPr lang="de-DE" altLang="de-DE" sz="2400" dirty="0">
                <a:solidFill>
                  <a:srgbClr val="6E829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2800" b="1" dirty="0">
                <a:solidFill>
                  <a:schemeClr val="accent1"/>
                </a:solidFill>
                <a:latin typeface="Tahoma" charset="0"/>
                <a:ea typeface="ＭＳ Ｐゴシック" charset="0"/>
              </a:rPr>
              <a:t>Aufmerksamkeit</a:t>
            </a:r>
          </a:p>
          <a:p>
            <a:pPr algn="ctr">
              <a:buFontTx/>
            </a:pPr>
            <a:endParaRPr lang="de-DE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311CE2-C1D7-FDD4-38FE-C54555316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58" y="1572839"/>
            <a:ext cx="6599684" cy="37123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FB0CA9-87AE-4629-92D3-25820E3CE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092" y="1592374"/>
            <a:ext cx="6599684" cy="3712321"/>
          </a:xfrm>
          <a:prstGeom prst="rect">
            <a:avLst/>
          </a:prstGeom>
          <a:gradFill flip="none" rotWithShape="1">
            <a:gsLst>
              <a:gs pos="12000">
                <a:schemeClr val="tx1">
                  <a:shade val="30000"/>
                  <a:satMod val="115000"/>
                  <a:tint val="66000"/>
                  <a:satMod val="160000"/>
                  <a:alpha val="0"/>
                  <a:lumMod val="27000"/>
                </a:schemeClr>
              </a:gs>
              <a:gs pos="73000">
                <a:schemeClr val="tx1">
                  <a:shade val="30000"/>
                  <a:satMod val="115000"/>
                  <a:tint val="44500"/>
                  <a:satMod val="160000"/>
                  <a:lumMod val="60000"/>
                  <a:lumOff val="40000"/>
                </a:schemeClr>
              </a:gs>
              <a:gs pos="100000">
                <a:schemeClr val="tx1">
                  <a:shade val="30000"/>
                  <a:satMod val="115000"/>
                  <a:tint val="23500"/>
                  <a:satMod val="160000"/>
                </a:schemeClr>
              </a:gs>
            </a:gsLst>
            <a:lin ang="6000000" scaled="0"/>
            <a:tileRect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</p:spTree>
    <p:extLst>
      <p:ext uri="{BB962C8B-B14F-4D97-AF65-F5344CB8AC3E}">
        <p14:creationId xmlns:p14="http://schemas.microsoft.com/office/powerpoint/2010/main" val="423249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A2CF2CE-F31B-BAEC-6187-68BA607F07EB}"/>
              </a:ext>
            </a:extLst>
          </p:cNvPr>
          <p:cNvSpPr/>
          <p:nvPr/>
        </p:nvSpPr>
        <p:spPr>
          <a:xfrm>
            <a:off x="1266569" y="1303638"/>
            <a:ext cx="8241956" cy="49365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0494B0D2-23ED-4A96-B811-E6EA694A8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792" y="383213"/>
            <a:ext cx="911109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 marL="452438" indent="-452438">
              <a:buFontTx/>
            </a:pPr>
            <a:r>
              <a:rPr lang="de-DE" altLang="de-DE" sz="2800" b="0" dirty="0"/>
              <a:t>1. OM-Schwerpunktaktion „Sicherheit und Gesundheit bei der Arbeit“: </a:t>
            </a:r>
            <a:r>
              <a:rPr lang="de-DE" altLang="de-DE" sz="2800" dirty="0" err="1"/>
              <a:t>One</a:t>
            </a:r>
            <a:r>
              <a:rPr lang="de-DE" altLang="de-DE" sz="2800" dirty="0"/>
              <a:t>-Pager </a:t>
            </a:r>
            <a:endParaRPr lang="de-DE" altLang="de-DE" sz="1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4C5564-5A2A-CD30-F405-09EDD3C1F3E1}"/>
              </a:ext>
            </a:extLst>
          </p:cNvPr>
          <p:cNvSpPr txBox="1"/>
          <p:nvPr/>
        </p:nvSpPr>
        <p:spPr>
          <a:xfrm>
            <a:off x="11764652" y="6382111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48BA93D-8A52-025B-F8EA-8B5A2CCA2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39" y="1550619"/>
            <a:ext cx="3158309" cy="4405792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7C7CD3F6-F0F5-8A09-D899-47DFA7121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65" y="1550619"/>
            <a:ext cx="3169078" cy="440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4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A2CF2CE-F31B-BAEC-6187-68BA607F07EB}"/>
              </a:ext>
            </a:extLst>
          </p:cNvPr>
          <p:cNvSpPr/>
          <p:nvPr/>
        </p:nvSpPr>
        <p:spPr>
          <a:xfrm>
            <a:off x="980187" y="1309815"/>
            <a:ext cx="10591916" cy="49365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0494B0D2-23ED-4A96-B811-E6EA694A8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792" y="383213"/>
            <a:ext cx="911109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 marL="452438" indent="-452438">
              <a:buFontTx/>
            </a:pPr>
            <a:r>
              <a:rPr lang="de-DE" altLang="de-DE" sz="2800" b="0" dirty="0"/>
              <a:t>1. OM-Schwerpunktaktion „Sicherheit und Gesundheit bei der Arbeit“: </a:t>
            </a:r>
            <a:r>
              <a:rPr lang="de-DE" altLang="de-DE" sz="2800" dirty="0"/>
              <a:t>Factsheet</a:t>
            </a:r>
            <a:endParaRPr lang="de-DE" altLang="de-DE" sz="1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4C5564-5A2A-CD30-F405-09EDD3C1F3E1}"/>
              </a:ext>
            </a:extLst>
          </p:cNvPr>
          <p:cNvSpPr txBox="1"/>
          <p:nvPr/>
        </p:nvSpPr>
        <p:spPr>
          <a:xfrm>
            <a:off x="11764652" y="6382111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E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34382E5-8825-6BF8-D29C-6B6B7D21C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26" y="1705232"/>
            <a:ext cx="2835117" cy="401868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1579D642-ED12-7F7E-6546-4CEE00E11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60" y="1705232"/>
            <a:ext cx="2870485" cy="4018680"/>
          </a:xfrm>
          <a:prstGeom prst="rect">
            <a:avLst/>
          </a:prstGeom>
        </p:spPr>
      </p:pic>
      <p:pic>
        <p:nvPicPr>
          <p:cNvPr id="10" name="Grafik 9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AC4856B-154C-8B80-CCCF-51810CB89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768" y="1705232"/>
            <a:ext cx="2787070" cy="406537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F72112D-5D48-E6B5-4C3B-25564CAEF2BC}"/>
              </a:ext>
            </a:extLst>
          </p:cNvPr>
          <p:cNvSpPr txBox="1"/>
          <p:nvPr/>
        </p:nvSpPr>
        <p:spPr>
          <a:xfrm>
            <a:off x="7479371" y="4631654"/>
            <a:ext cx="9877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016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494B0D2-23ED-4A96-B811-E6EA694A8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792" y="383213"/>
            <a:ext cx="911109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 marL="452438" indent="-452438">
              <a:buFontTx/>
            </a:pPr>
            <a:r>
              <a:rPr lang="de-DE" altLang="de-DE" sz="2800" b="0" dirty="0"/>
              <a:t>1. OM-Schwerpunktaktion „Sicherheit und Gesundheit bei der Arbeit“</a:t>
            </a:r>
            <a:endParaRPr lang="de-DE" altLang="de-DE" sz="1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4C5564-5A2A-CD30-F405-09EDD3C1F3E1}"/>
              </a:ext>
            </a:extLst>
          </p:cNvPr>
          <p:cNvSpPr txBox="1"/>
          <p:nvPr/>
        </p:nvSpPr>
        <p:spPr>
          <a:xfrm>
            <a:off x="11764652" y="6382111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C96901A-548B-3504-6AF0-1CD3C022BD2D}"/>
              </a:ext>
            </a:extLst>
          </p:cNvPr>
          <p:cNvSpPr txBox="1"/>
          <p:nvPr/>
        </p:nvSpPr>
        <p:spPr>
          <a:xfrm>
            <a:off x="2337964" y="2842055"/>
            <a:ext cx="68639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Wie können die OM-Partner die </a:t>
            </a:r>
            <a:br>
              <a:rPr lang="de-DE" sz="3600" b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e-DE" sz="3600" b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OM-Arbeitsschutzaktion umsetzen?</a:t>
            </a:r>
          </a:p>
          <a:p>
            <a:pPr algn="ctr"/>
            <a:endParaRPr lang="de-DE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2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494B0D2-23ED-4A96-B811-E6EA694A8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792" y="383213"/>
            <a:ext cx="911109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 marL="452438" indent="-452438">
              <a:buFontTx/>
            </a:pPr>
            <a:r>
              <a:rPr lang="de-DE" altLang="de-DE" sz="2800" b="0" dirty="0"/>
              <a:t>1. OM-Schwerpunktaktion „Sicherheit und Gesundheit bei der Arbeit“: Hilfen zur Umsetzung</a:t>
            </a:r>
            <a:endParaRPr lang="de-DE" altLang="de-DE" sz="1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E4C5564-5A2A-CD30-F405-09EDD3C1F3E1}"/>
              </a:ext>
            </a:extLst>
          </p:cNvPr>
          <p:cNvSpPr txBox="1"/>
          <p:nvPr/>
        </p:nvSpPr>
        <p:spPr>
          <a:xfrm>
            <a:off x="11764652" y="6382111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35A2BC-D299-055A-7E8C-E18D21AAD1D8}"/>
              </a:ext>
            </a:extLst>
          </p:cNvPr>
          <p:cNvSpPr txBox="1"/>
          <p:nvPr/>
        </p:nvSpPr>
        <p:spPr>
          <a:xfrm>
            <a:off x="1514515" y="1746281"/>
            <a:ext cx="9447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Kurz-Beiträge für Newsletter</a:t>
            </a:r>
          </a:p>
          <a:p>
            <a:endParaRPr lang="de-DE" sz="2400" dirty="0">
              <a:solidFill>
                <a:schemeClr val="accent1"/>
              </a:solidFill>
            </a:endParaRPr>
          </a:p>
          <a:p>
            <a:r>
              <a:rPr lang="de-DE" sz="2400" dirty="0">
                <a:solidFill>
                  <a:schemeClr val="accent1"/>
                </a:solidFill>
              </a:rPr>
              <a:t>Beiträge für Zeitschriften der Partner</a:t>
            </a:r>
          </a:p>
          <a:p>
            <a:endParaRPr lang="de-DE" sz="2400" dirty="0">
              <a:solidFill>
                <a:schemeClr val="accent1"/>
              </a:solidFill>
            </a:endParaRPr>
          </a:p>
          <a:p>
            <a:r>
              <a:rPr lang="de-DE" sz="2400" dirty="0">
                <a:solidFill>
                  <a:schemeClr val="accent1"/>
                </a:solidFill>
              </a:rPr>
              <a:t>Infoblatt für Berater und Beraterinnen</a:t>
            </a:r>
          </a:p>
          <a:p>
            <a:endParaRPr lang="de-DE" sz="2400" dirty="0">
              <a:solidFill>
                <a:schemeClr val="accent1"/>
              </a:solidFill>
            </a:endParaRPr>
          </a:p>
          <a:p>
            <a:r>
              <a:rPr lang="de-DE" sz="2400" dirty="0">
                <a:solidFill>
                  <a:schemeClr val="accent1"/>
                </a:solidFill>
              </a:rPr>
              <a:t>Angebot von Qualifizierungen für Berater*innen der OM-Partnerinstitutionen, die Nicht-Arbeitsschützer*innen sind. 4 Stunden, online, 85,-€ plus </a:t>
            </a:r>
          </a:p>
          <a:p>
            <a:endParaRPr lang="de-DE" sz="2400" dirty="0">
              <a:solidFill>
                <a:schemeClr val="accent1"/>
              </a:solidFill>
            </a:endParaRPr>
          </a:p>
          <a:p>
            <a:r>
              <a:rPr lang="de-DE" sz="2400" dirty="0">
                <a:solidFill>
                  <a:schemeClr val="accent1"/>
                </a:solidFill>
              </a:rPr>
              <a:t>Flyer zur Qualifizierung</a:t>
            </a:r>
          </a:p>
          <a:p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0176D83C-28A6-77EC-DFEB-091FF7EA3FDD}"/>
              </a:ext>
            </a:extLst>
          </p:cNvPr>
          <p:cNvSpPr/>
          <p:nvPr/>
        </p:nvSpPr>
        <p:spPr>
          <a:xfrm>
            <a:off x="1210209" y="1816695"/>
            <a:ext cx="334536" cy="26019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A5A18C7D-A278-F7B5-9C76-56398928363F}"/>
              </a:ext>
            </a:extLst>
          </p:cNvPr>
          <p:cNvSpPr/>
          <p:nvPr/>
        </p:nvSpPr>
        <p:spPr>
          <a:xfrm>
            <a:off x="1229764" y="2601918"/>
            <a:ext cx="334536" cy="26019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6C5749D3-B765-2D07-BC6D-B2F29D837D93}"/>
              </a:ext>
            </a:extLst>
          </p:cNvPr>
          <p:cNvSpPr/>
          <p:nvPr/>
        </p:nvSpPr>
        <p:spPr>
          <a:xfrm>
            <a:off x="1229764" y="3300180"/>
            <a:ext cx="334536" cy="26019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A13D321E-A443-4CCC-162B-EF4EA2CD7DE3}"/>
              </a:ext>
            </a:extLst>
          </p:cNvPr>
          <p:cNvSpPr/>
          <p:nvPr/>
        </p:nvSpPr>
        <p:spPr>
          <a:xfrm>
            <a:off x="1254837" y="4063364"/>
            <a:ext cx="334536" cy="26019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D73BFA1-1408-ACEC-19ED-FF481E500579}"/>
              </a:ext>
            </a:extLst>
          </p:cNvPr>
          <p:cNvSpPr/>
          <p:nvPr/>
        </p:nvSpPr>
        <p:spPr>
          <a:xfrm>
            <a:off x="1204691" y="5524810"/>
            <a:ext cx="334536" cy="260195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0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11518B1-3018-23E9-C043-E5E762E95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53" y="1520464"/>
            <a:ext cx="5780207" cy="385880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07DA18A-1EEC-4329-B894-FE78B4234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044" y="1516981"/>
            <a:ext cx="5797912" cy="3870413"/>
          </a:xfrm>
          <a:prstGeom prst="rect">
            <a:avLst/>
          </a:prstGeom>
          <a:gradFill flip="none" rotWithShape="1">
            <a:gsLst>
              <a:gs pos="12000">
                <a:schemeClr val="tx1">
                  <a:shade val="30000"/>
                  <a:satMod val="115000"/>
                  <a:tint val="66000"/>
                  <a:satMod val="160000"/>
                  <a:alpha val="0"/>
                  <a:lumMod val="27000"/>
                </a:schemeClr>
              </a:gs>
              <a:gs pos="73000">
                <a:schemeClr val="tx1">
                  <a:shade val="30000"/>
                  <a:satMod val="115000"/>
                  <a:tint val="44500"/>
                  <a:satMod val="160000"/>
                  <a:lumMod val="60000"/>
                  <a:lumOff val="40000"/>
                </a:schemeClr>
              </a:gs>
              <a:gs pos="100000">
                <a:schemeClr val="tx1">
                  <a:shade val="30000"/>
                  <a:satMod val="115000"/>
                  <a:tint val="23500"/>
                  <a:satMod val="160000"/>
                </a:schemeClr>
              </a:gs>
            </a:gsLst>
            <a:lin ang="6000000" scaled="0"/>
            <a:tileRect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A792C8C-605A-96D4-7DC8-325268867714}"/>
              </a:ext>
            </a:extLst>
          </p:cNvPr>
          <p:cNvSpPr txBox="1">
            <a:spLocks/>
          </p:cNvSpPr>
          <p:nvPr/>
        </p:nvSpPr>
        <p:spPr bwMode="auto">
          <a:xfrm>
            <a:off x="951470" y="4787302"/>
            <a:ext cx="10488827" cy="138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buFontTx/>
            </a:pPr>
            <a:r>
              <a:rPr lang="de-DE" sz="32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Wie können die OM-Partner das OM-Zeichen-Arbeitsschutz für die Mitglieder und KMU aufgreifen??</a:t>
            </a:r>
          </a:p>
          <a:p>
            <a:pPr algn="ctr">
              <a:buFontTx/>
            </a:pPr>
            <a:r>
              <a:rPr lang="de-DE" sz="1800" b="0" dirty="0"/>
              <a:t>Offensive Mittelstand</a:t>
            </a:r>
            <a:br>
              <a:rPr lang="de-DE" sz="1800" b="0" dirty="0"/>
            </a:br>
            <a:r>
              <a:rPr lang="de-DE" sz="1800" b="0" dirty="0"/>
              <a:t> 16.01.2023</a:t>
            </a:r>
          </a:p>
        </p:txBody>
      </p:sp>
    </p:spTree>
    <p:extLst>
      <p:ext uri="{BB962C8B-B14F-4D97-AF65-F5344CB8AC3E}">
        <p14:creationId xmlns:p14="http://schemas.microsoft.com/office/powerpoint/2010/main" val="162958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 bwMode="auto">
          <a:xfrm>
            <a:off x="1067132" y="340106"/>
            <a:ext cx="715558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altLang="de-DE" sz="2800" b="0" dirty="0"/>
              <a:t>2. OM-Zeichen-Datenbank - </a:t>
            </a:r>
          </a:p>
          <a:p>
            <a:pPr>
              <a:buFontTx/>
            </a:pPr>
            <a:r>
              <a:rPr lang="de-DE" altLang="de-DE" sz="2800" b="0" dirty="0"/>
              <a:t>überprüfte Selbstbewertung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C98D8B1-DF81-4A6B-A582-66BBCDCDD28F}"/>
              </a:ext>
            </a:extLst>
          </p:cNvPr>
          <p:cNvSpPr txBox="1"/>
          <p:nvPr/>
        </p:nvSpPr>
        <p:spPr>
          <a:xfrm>
            <a:off x="521448" y="1168388"/>
            <a:ext cx="92626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dirty="0">
                <a:solidFill>
                  <a:srgbClr val="C00000"/>
                </a:solidFill>
              </a:rPr>
              <a:t>Pilotphase vom 012.11.2022 bis 14.12. 2022</a:t>
            </a: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D844400-BFB3-6E81-83A4-E62019E9E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9" y="1566649"/>
            <a:ext cx="4648819" cy="4951245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8E3FBA5F-A851-56E7-F8D1-E0587487F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41" y="1566649"/>
            <a:ext cx="6048708" cy="498933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59C17B3-4E9E-9457-D08E-D81F7F238918}"/>
              </a:ext>
            </a:extLst>
          </p:cNvPr>
          <p:cNvSpPr txBox="1"/>
          <p:nvPr/>
        </p:nvSpPr>
        <p:spPr>
          <a:xfrm rot="19902409">
            <a:off x="248652" y="2443666"/>
            <a:ext cx="1789464" cy="646331"/>
          </a:xfrm>
          <a:prstGeom prst="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25 Unternehmen</a:t>
            </a:r>
          </a:p>
          <a:p>
            <a:r>
              <a:rPr lang="de-DE" dirty="0">
                <a:solidFill>
                  <a:srgbClr val="C00000"/>
                </a:solidFill>
              </a:rPr>
              <a:t>freigeschaltet</a:t>
            </a:r>
          </a:p>
        </p:txBody>
      </p:sp>
    </p:spTree>
    <p:extLst>
      <p:ext uri="{BB962C8B-B14F-4D97-AF65-F5344CB8AC3E}">
        <p14:creationId xmlns:p14="http://schemas.microsoft.com/office/powerpoint/2010/main" val="233335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 txBox="1">
            <a:spLocks noChangeArrowheads="1"/>
          </p:cNvSpPr>
          <p:nvPr/>
        </p:nvSpPr>
        <p:spPr bwMode="auto">
          <a:xfrm>
            <a:off x="1067132" y="340106"/>
            <a:ext cx="715558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</a:pPr>
            <a:r>
              <a:rPr lang="de-DE" altLang="de-DE" sz="2800" b="0" dirty="0"/>
              <a:t>2. OM-Zeichen-Datenbank - </a:t>
            </a:r>
          </a:p>
          <a:p>
            <a:pPr>
              <a:buFontTx/>
            </a:pPr>
            <a:r>
              <a:rPr lang="de-DE" altLang="de-DE" sz="2800" b="0" dirty="0"/>
              <a:t>überprüfte Selbstbewertung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C98D8B1-DF81-4A6B-A582-66BBCDCDD28F}"/>
              </a:ext>
            </a:extLst>
          </p:cNvPr>
          <p:cNvSpPr txBox="1"/>
          <p:nvPr/>
        </p:nvSpPr>
        <p:spPr>
          <a:xfrm>
            <a:off x="1049630" y="1242529"/>
            <a:ext cx="92626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dirty="0">
                <a:solidFill>
                  <a:srgbClr val="C00000"/>
                </a:solidFill>
              </a:rPr>
              <a:t>Evaluationsergebnisse der Pilotphase (14 Betriebe):</a:t>
            </a: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  <a:p>
            <a:pPr algn="l"/>
            <a:endParaRPr lang="de-DE" sz="2200" dirty="0">
              <a:solidFill>
                <a:srgbClr val="C0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4E5B89-8357-4E7E-A1E4-515BDF81F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77" y="1796966"/>
            <a:ext cx="9061916" cy="32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55548"/>
      </p:ext>
    </p:extLst>
  </p:cSld>
  <p:clrMapOvr>
    <a:masterClrMapping/>
  </p:clrMapOvr>
</p:sld>
</file>

<file path=ppt/theme/theme1.xml><?xml version="1.0" encoding="utf-8"?>
<a:theme xmlns:a="http://schemas.openxmlformats.org/drawingml/2006/main" name="BMAS INQA_Präsentation Master">
  <a:themeElements>
    <a:clrScheme name="INQA Farben">
      <a:dk1>
        <a:srgbClr val="E6E8E8"/>
      </a:dk1>
      <a:lt1>
        <a:srgbClr val="FFFFFF"/>
      </a:lt1>
      <a:dk2>
        <a:srgbClr val="FFFFFF"/>
      </a:dk2>
      <a:lt2>
        <a:srgbClr val="FFFFFF"/>
      </a:lt2>
      <a:accent1>
        <a:srgbClr val="6E8296"/>
      </a:accent1>
      <a:accent2>
        <a:srgbClr val="C83C5A"/>
      </a:accent2>
      <a:accent3>
        <a:srgbClr val="D28228"/>
      </a:accent3>
      <a:accent4>
        <a:srgbClr val="3CA046"/>
      </a:accent4>
      <a:accent5>
        <a:srgbClr val="6E0A73"/>
      </a:accent5>
      <a:accent6>
        <a:srgbClr val="2382BE"/>
      </a:accent6>
      <a:hlink>
        <a:srgbClr val="C83C5A"/>
      </a:hlink>
      <a:folHlink>
        <a:srgbClr val="6E8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MAS INQA_Präsentation Master">
  <a:themeElements>
    <a:clrScheme name="INQA Farben">
      <a:dk1>
        <a:srgbClr val="E6E8E8"/>
      </a:dk1>
      <a:lt1>
        <a:srgbClr val="FFFFFF"/>
      </a:lt1>
      <a:dk2>
        <a:srgbClr val="FFFFFF"/>
      </a:dk2>
      <a:lt2>
        <a:srgbClr val="FFFFFF"/>
      </a:lt2>
      <a:accent1>
        <a:srgbClr val="6E8296"/>
      </a:accent1>
      <a:accent2>
        <a:srgbClr val="C83C5A"/>
      </a:accent2>
      <a:accent3>
        <a:srgbClr val="D28228"/>
      </a:accent3>
      <a:accent4>
        <a:srgbClr val="3CA046"/>
      </a:accent4>
      <a:accent5>
        <a:srgbClr val="6E0A73"/>
      </a:accent5>
      <a:accent6>
        <a:srgbClr val="2382BE"/>
      </a:accent6>
      <a:hlink>
        <a:srgbClr val="C83C5A"/>
      </a:hlink>
      <a:folHlink>
        <a:srgbClr val="6E8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Breitbild</PresentationFormat>
  <Paragraphs>136</Paragraphs>
  <Slides>22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Tahoma</vt:lpstr>
      <vt:lpstr>Wingdings</vt:lpstr>
      <vt:lpstr>Wingdings 3</vt:lpstr>
      <vt:lpstr>BMAS INQA_Präsentation Master</vt:lpstr>
      <vt:lpstr>1_BMAS INQA_Präsentation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HP</dc:creator>
  <cp:lastModifiedBy>Bruno Schmlen</cp:lastModifiedBy>
  <cp:revision>47</cp:revision>
  <dcterms:created xsi:type="dcterms:W3CDTF">2021-03-09T11:22:22Z</dcterms:created>
  <dcterms:modified xsi:type="dcterms:W3CDTF">2023-01-20T08:12:13Z</dcterms:modified>
</cp:coreProperties>
</file>