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92" r:id="rId24"/>
  </p:sldIdLst>
  <p:sldSz cx="12190413" cy="6858000"/>
  <p:notesSz cx="6858000" cy="9945688"/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FA1"/>
    <a:srgbClr val="82C778"/>
    <a:srgbClr val="C0C0C0"/>
    <a:srgbClr val="C9C9C9"/>
    <a:srgbClr val="0096C7"/>
    <a:srgbClr val="45BFE5"/>
    <a:srgbClr val="DAE3F3"/>
    <a:srgbClr val="E6E3FA"/>
    <a:srgbClr val="DFE3EF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417" autoAdjust="0"/>
  </p:normalViewPr>
  <p:slideViewPr>
    <p:cSldViewPr snapToGrid="0">
      <p:cViewPr>
        <p:scale>
          <a:sx n="50" d="100"/>
          <a:sy n="50" d="100"/>
        </p:scale>
        <p:origin x="-1204" y="-3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6" d="100"/>
          <a:sy n="116" d="100"/>
        </p:scale>
        <p:origin x="2178" y="-12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KMU 1 (mittlere) 
69.723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Tabelle1!$A$2</c:f>
              <c:strCache>
                <c:ptCount val="1"/>
                <c:pt idx="0">
                  <c:v>Anzahl in %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69723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88-4682-B502-F197D0D1F79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KMU 2 (kleine) 
300.712</c:v>
                </c:pt>
              </c:strCache>
            </c:strRef>
          </c:tx>
          <c:spPr>
            <a:solidFill>
              <a:srgbClr val="40B39B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C88-4682-B502-F197D0D1F79B}"/>
              </c:ext>
            </c:extLst>
          </c:dPt>
          <c:cat>
            <c:strRef>
              <c:f>Tabelle1!$A$2</c:f>
              <c:strCache>
                <c:ptCount val="1"/>
                <c:pt idx="0">
                  <c:v>Anzahl in %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300712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88-4682-B502-F197D0D1F79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KMU 3 (kleinste)
3.240.367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Tabelle1!$A$2</c:f>
              <c:strCache>
                <c:ptCount val="1"/>
                <c:pt idx="0">
                  <c:v>Anzahl in %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3240367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88-4682-B502-F197D0D1F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23424"/>
        <c:axId val="40837504"/>
      </c:barChart>
      <c:catAx>
        <c:axId val="40823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0837504"/>
        <c:crosses val="autoZero"/>
        <c:auto val="1"/>
        <c:lblAlgn val="ctr"/>
        <c:lblOffset val="100"/>
        <c:noMultiLvlLbl val="0"/>
      </c:catAx>
      <c:valAx>
        <c:axId val="408375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08234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0"/>
            </a:pPr>
            <a:endParaRPr lang="de-DE"/>
          </a:p>
        </c:txPr>
      </c:legendEntry>
      <c:layout>
        <c:manualLayout>
          <c:xMode val="edge"/>
          <c:yMode val="edge"/>
          <c:x val="0.81263569735443975"/>
          <c:y val="0.15948463091635956"/>
          <c:w val="0.18011792004260338"/>
          <c:h val="0.745556218209736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A4F8-7CDA-4170-AE17-069081F2F7E2}" type="datetimeFigureOut">
              <a:rPr lang="de-DE" smtClean="0"/>
              <a:pPr/>
              <a:t>02.05.2017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1EF83-4EFF-480E-B901-A7858F4892A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997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D2F5-620F-4DD9-B7DF-647D45A4665C}" type="datetimeFigureOut">
              <a:rPr lang="de-DE" smtClean="0"/>
              <a:pPr/>
              <a:t>02.05.2017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C8E32-DF9E-4BB5-8659-D9350EA7564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65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geht’s um Vertrauen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Anbieter sollen, z.B. durch ihre Verpflichtungen über das Label Vertrauen schaffen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Wir wollen Anwender motivieren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 dem Label ihre Bedenken adressieren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und ausräumen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/>
              <a:t>Denn gerade kleine und Kleinstunternehmen können von Anwendungen aus der Cloud profitieren.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86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45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63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5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Jetzt haben wir nur über Probleme und Ziele gesprochen</a:t>
            </a:r>
          </a:p>
          <a:p>
            <a:r>
              <a:rPr lang="de-DE" dirty="0"/>
              <a:t>Wie kann denn ein Lösung aussehen?</a:t>
            </a:r>
          </a:p>
          <a:p>
            <a:endParaRPr lang="de-DE" dirty="0"/>
          </a:p>
          <a:p>
            <a:r>
              <a:rPr lang="de-DE" dirty="0"/>
              <a:t>Ein Praxisbeispiel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034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780407"/>
            <a:ext cx="5486400" cy="4938972"/>
          </a:xfrm>
        </p:spPr>
        <p:txBody>
          <a:bodyPr/>
          <a:lstStyle/>
          <a:p>
            <a:r>
              <a:rPr lang="de-DE" sz="1050" dirty="0"/>
              <a:t>Die Erfolgsgeschichte der Firma Mühle aus Selb mit 5 Mitarbeitern</a:t>
            </a:r>
          </a:p>
          <a:p>
            <a:endParaRPr lang="de-DE" sz="1050" dirty="0"/>
          </a:p>
          <a:p>
            <a:r>
              <a:rPr lang="de-DE" sz="1050" dirty="0"/>
              <a:t>Er hat das selbst in die Hand genommen und hat mit 3 Cloud Services seinen Betrieb effizienter gemacht</a:t>
            </a:r>
          </a:p>
          <a:p>
            <a:endParaRPr lang="de-DE" sz="1050" dirty="0"/>
          </a:p>
          <a:p>
            <a:r>
              <a:rPr lang="de-DE" sz="1050" dirty="0"/>
              <a:t>Problemfelder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Aufgabenverteilung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Abrechnungen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Arbeitszeiten</a:t>
            </a:r>
          </a:p>
          <a:p>
            <a:endParaRPr lang="de-DE" sz="1050" dirty="0"/>
          </a:p>
          <a:p>
            <a:r>
              <a:rPr lang="de-DE" sz="1050" dirty="0"/>
              <a:t>Lösung: Alles Mobil: stringenter, einfacher, zeitsparender</a:t>
            </a:r>
          </a:p>
          <a:p>
            <a:pPr marL="228600" indent="-228600">
              <a:buAutoNum type="arabicPeriod"/>
            </a:pPr>
            <a:r>
              <a:rPr lang="de-DE" sz="1050" dirty="0"/>
              <a:t>Websystem (Termine Aufgaben Projekte)</a:t>
            </a:r>
          </a:p>
          <a:p>
            <a:pPr marL="228600" indent="-228600">
              <a:buAutoNum type="arabicPeriod"/>
            </a:pPr>
            <a:r>
              <a:rPr lang="de-DE" sz="1050" dirty="0"/>
              <a:t>Gruppen Plattform CRM/ERP: Marketing, Vertrieb, Buchhaltung, Berichte, etc. werden miteinander verbunden</a:t>
            </a:r>
          </a:p>
          <a:p>
            <a:pPr marL="228600" indent="-228600">
              <a:buAutoNum type="arabicPeriod"/>
            </a:pPr>
            <a:r>
              <a:rPr lang="de-DE" sz="1050" dirty="0"/>
              <a:t>Zeiterfassung (Projektcontrolling, Abrechnungsgrundlage)</a:t>
            </a:r>
          </a:p>
          <a:p>
            <a:endParaRPr lang="de-DE" sz="1050" dirty="0"/>
          </a:p>
          <a:p>
            <a:r>
              <a:rPr lang="de-DE" sz="1050" dirty="0"/>
              <a:t>Kosten 20 € und 50 € im Monat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r>
              <a:rPr lang="de-DE" sz="1050" dirty="0"/>
              <a:t>Wichtig war ihm folgendes: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Problemfelder definieren, es muss zur Arbeitsweise und eigenen Prozessen passen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kleine Anbieter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Testmöglichkeiten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zuverlässiger und freundlicher Service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  <a:p>
            <a:r>
              <a:rPr lang="de-DE" sz="1050" dirty="0"/>
              <a:t>Erreicht hat er damit: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bessere Marge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bessere Arbeitszeiten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zufriedenere Kunden und Mitarbeiter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Zeit für neue Ziele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01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Prozesse kennen Sie?!</a:t>
            </a:r>
            <a:br>
              <a:rPr lang="de-DE" dirty="0"/>
            </a:br>
            <a:r>
              <a:rPr lang="de-DE" dirty="0"/>
              <a:t>Diese sind bei allen gleich.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291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36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 hier wenden Wir uns auch an die HWKs, Netzwerke, Verbände und unterstützenden Institutionen!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8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ist es geplant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18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210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42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Detail bieten wir: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Label (gibt’s erst nach einer umfangreichen Prüfung)</a:t>
            </a:r>
          </a:p>
          <a:p>
            <a:pPr marL="171450" indent="-171450">
              <a:buFontTx/>
              <a:buChar char="-"/>
            </a:pPr>
            <a:r>
              <a:rPr lang="de-DE" dirty="0"/>
              <a:t>Listungen von Services mit Leistungsbeschreibungen, so dass Services auch vergleichbar werden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Auch Dienstleister und Berater können gelistet werden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Wissen, wie Checklisten, Leitfäden zu Themen rund um die Cloud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 Veranstaltungskonzept, das Anwender und Anbieter zusammen bringen soll und Ihnen auch zeigen soll wie Sie von Anwendungen konkret profitieren können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32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ist nicht nur ein schöner Button</a:t>
            </a:r>
            <a:br>
              <a:rPr lang="de-DE" dirty="0"/>
            </a:br>
            <a:r>
              <a:rPr lang="de-DE" dirty="0"/>
              <a:t>umfassende sorgfältige Prüfungen und Experten stehen dahinter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88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3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90% des Mittelstandes sind kleine und Kleinstunternehmen wie Handwerker</a:t>
            </a:r>
          </a:p>
          <a:p>
            <a:r>
              <a:rPr lang="de-DE" dirty="0"/>
              <a:t>Sie sind wichtig!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7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534988"/>
            <a:ext cx="4872038" cy="27416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ist ein Versuch das Problem aus Ihrer Sicht zu betrachten.</a:t>
            </a:r>
            <a:br>
              <a:rPr lang="de-DE" dirty="0"/>
            </a:br>
            <a:r>
              <a:rPr lang="de-DE" dirty="0"/>
              <a:t>Sagen Sie ob Sie sich dort wiederfinden!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6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71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C8E32-DF9E-4BB5-8659-D9350EA7564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37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9282896" y="5141777"/>
            <a:ext cx="2907517" cy="171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0" y="2"/>
            <a:ext cx="12190413" cy="5141775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1" y="408727"/>
            <a:ext cx="2304653" cy="1222320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719794" y="2160000"/>
            <a:ext cx="9523802" cy="13255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0" i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719792" y="3719093"/>
            <a:ext cx="9523803" cy="875436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rgbClr val="C0C0C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pic>
        <p:nvPicPr>
          <p:cNvPr id="34" name="Grafik 4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74" y="5592774"/>
            <a:ext cx="1653750" cy="829338"/>
          </a:xfrm>
          <a:prstGeom prst="rect">
            <a:avLst/>
          </a:prstGeom>
        </p:spPr>
      </p:pic>
      <p:sp>
        <p:nvSpPr>
          <p:cNvPr id="17" name="Freeform 48"/>
          <p:cNvSpPr>
            <a:spLocks/>
          </p:cNvSpPr>
          <p:nvPr userDrawn="1"/>
        </p:nvSpPr>
        <p:spPr bwMode="auto">
          <a:xfrm>
            <a:off x="0" y="5045526"/>
            <a:ext cx="2258871" cy="96251"/>
          </a:xfrm>
          <a:custGeom>
            <a:avLst/>
            <a:gdLst>
              <a:gd name="T0" fmla="*/ 0 w 2204"/>
              <a:gd name="T1" fmla="*/ 95 h 95"/>
              <a:gd name="T2" fmla="*/ 2204 w 2204"/>
              <a:gd name="T3" fmla="*/ 95 h 95"/>
              <a:gd name="T4" fmla="*/ 2204 w 2204"/>
              <a:gd name="T5" fmla="*/ 0 h 95"/>
              <a:gd name="T6" fmla="*/ 0 w 2204"/>
              <a:gd name="T7" fmla="*/ 0 h 95"/>
              <a:gd name="T8" fmla="*/ 0 w 2204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4" h="95">
                <a:moveTo>
                  <a:pt x="0" y="95"/>
                </a:moveTo>
                <a:lnTo>
                  <a:pt x="2204" y="95"/>
                </a:lnTo>
                <a:lnTo>
                  <a:pt x="220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009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8" name="Freeform 46"/>
          <p:cNvSpPr>
            <a:spLocks/>
          </p:cNvSpPr>
          <p:nvPr userDrawn="1"/>
        </p:nvSpPr>
        <p:spPr bwMode="auto">
          <a:xfrm>
            <a:off x="2258871" y="5045526"/>
            <a:ext cx="2134858" cy="96251"/>
          </a:xfrm>
          <a:custGeom>
            <a:avLst/>
            <a:gdLst>
              <a:gd name="T0" fmla="+- 0 2204 2204"/>
              <a:gd name="T1" fmla="*/ T0 w 2083"/>
              <a:gd name="T2" fmla="*/ 95 h 95"/>
              <a:gd name="T3" fmla="+- 0 4288 2204"/>
              <a:gd name="T4" fmla="*/ T3 w 2083"/>
              <a:gd name="T5" fmla="*/ 95 h 95"/>
              <a:gd name="T6" fmla="+- 0 4288 2204"/>
              <a:gd name="T7" fmla="*/ T6 w 2083"/>
              <a:gd name="T8" fmla="*/ 0 h 95"/>
              <a:gd name="T9" fmla="+- 0 2204 2204"/>
              <a:gd name="T10" fmla="*/ T9 w 2083"/>
              <a:gd name="T11" fmla="*/ 0 h 95"/>
              <a:gd name="T12" fmla="+- 0 2204 2204"/>
              <a:gd name="T13" fmla="*/ T12 w 2083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2083" h="95">
                <a:moveTo>
                  <a:pt x="0" y="95"/>
                </a:moveTo>
                <a:lnTo>
                  <a:pt x="2084" y="95"/>
                </a:lnTo>
                <a:lnTo>
                  <a:pt x="208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45B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19" name="Freeform 44"/>
          <p:cNvSpPr>
            <a:spLocks/>
          </p:cNvSpPr>
          <p:nvPr userDrawn="1"/>
        </p:nvSpPr>
        <p:spPr bwMode="auto">
          <a:xfrm>
            <a:off x="4394754" y="5045526"/>
            <a:ext cx="6196521" cy="96251"/>
          </a:xfrm>
          <a:custGeom>
            <a:avLst/>
            <a:gdLst>
              <a:gd name="T0" fmla="+- 0 10334 4288"/>
              <a:gd name="T1" fmla="*/ T0 w 6046"/>
              <a:gd name="T2" fmla="*/ 95 h 95"/>
              <a:gd name="T3" fmla="+- 0 4288 4288"/>
              <a:gd name="T4" fmla="*/ T3 w 6046"/>
              <a:gd name="T5" fmla="*/ 95 h 95"/>
              <a:gd name="T6" fmla="+- 0 4288 4288"/>
              <a:gd name="T7" fmla="*/ T6 w 6046"/>
              <a:gd name="T8" fmla="*/ 0 h 95"/>
              <a:gd name="T9" fmla="+- 0 10334 4288"/>
              <a:gd name="T10" fmla="*/ T9 w 6046"/>
              <a:gd name="T11" fmla="*/ 0 h 95"/>
              <a:gd name="T12" fmla="+- 0 10334 4288"/>
              <a:gd name="T13" fmla="*/ T12 w 6046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6046" h="95">
                <a:moveTo>
                  <a:pt x="6046" y="95"/>
                </a:moveTo>
                <a:lnTo>
                  <a:pt x="0" y="95"/>
                </a:lnTo>
                <a:lnTo>
                  <a:pt x="0" y="0"/>
                </a:lnTo>
                <a:lnTo>
                  <a:pt x="6046" y="0"/>
                </a:lnTo>
                <a:lnTo>
                  <a:pt x="6046" y="95"/>
                </a:lnTo>
              </a:path>
            </a:pathLst>
          </a:custGeom>
          <a:solidFill>
            <a:srgbClr val="29B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20" name="Freeform 42"/>
          <p:cNvSpPr>
            <a:spLocks/>
          </p:cNvSpPr>
          <p:nvPr userDrawn="1"/>
        </p:nvSpPr>
        <p:spPr bwMode="auto">
          <a:xfrm>
            <a:off x="10591275" y="5045526"/>
            <a:ext cx="1611136" cy="96251"/>
          </a:xfrm>
          <a:custGeom>
            <a:avLst/>
            <a:gdLst>
              <a:gd name="T0" fmla="+- 0 10334 10334"/>
              <a:gd name="T1" fmla="*/ T0 w 1572"/>
              <a:gd name="T2" fmla="*/ 95 h 95"/>
              <a:gd name="T3" fmla="+- 0 11906 10334"/>
              <a:gd name="T4" fmla="*/ T3 w 1572"/>
              <a:gd name="T5" fmla="*/ 95 h 95"/>
              <a:gd name="T6" fmla="+- 0 11906 10334"/>
              <a:gd name="T7" fmla="*/ T6 w 1572"/>
              <a:gd name="T8" fmla="*/ 0 h 95"/>
              <a:gd name="T9" fmla="+- 0 10334 10334"/>
              <a:gd name="T10" fmla="*/ T9 w 1572"/>
              <a:gd name="T11" fmla="*/ 0 h 95"/>
              <a:gd name="T12" fmla="+- 0 10334 10334"/>
              <a:gd name="T13" fmla="*/ T12 w 1572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572" h="95">
                <a:moveTo>
                  <a:pt x="0" y="95"/>
                </a:moveTo>
                <a:lnTo>
                  <a:pt x="1572" y="95"/>
                </a:lnTo>
                <a:lnTo>
                  <a:pt x="1572" y="0"/>
                </a:lnTo>
                <a:lnTo>
                  <a:pt x="0" y="0"/>
                </a:lnTo>
                <a:lnTo>
                  <a:pt x="0" y="95"/>
                </a:lnTo>
              </a:path>
            </a:pathLst>
          </a:custGeom>
          <a:solidFill>
            <a:srgbClr val="82C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10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entitel m. Verzeichni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"/>
          <p:cNvSpPr/>
          <p:nvPr userDrawn="1"/>
        </p:nvSpPr>
        <p:spPr>
          <a:xfrm>
            <a:off x="11998" y="0"/>
            <a:ext cx="12190413" cy="5994309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3863197" y="2417854"/>
            <a:ext cx="7046396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Erster Punkt | Einzeilig | Maecenas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de-DE" b="0" i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3863196" y="3244812"/>
            <a:ext cx="7040597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Zweiter Punkt | Aktiv | Zweizeilig | Maecenas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sem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quam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semper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libero</a:t>
            </a:r>
            <a:r>
              <a:rPr lang="de-DE" sz="1900" b="1" i="0" u="none" strike="noStrike" kern="1200" baseline="0" dirty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endParaRPr lang="de-DE" b="1" i="0" dirty="0">
              <a:solidFill>
                <a:srgbClr val="40B3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3863197" y="4091619"/>
            <a:ext cx="7040596" cy="4231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noAutofit/>
          </a:bodyPr>
          <a:lstStyle/>
          <a:p>
            <a:pPr marL="285722" indent="-285722">
              <a:buFont typeface="Arial" panose="020B0604020202020204" pitchFamily="34" charset="0"/>
              <a:buChar char="•"/>
            </a:pPr>
            <a:r>
              <a:rPr lang="de-DE" sz="1900" b="0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Dritter Punkt</a:t>
            </a:r>
            <a:endParaRPr lang="de-DE" b="0" i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Freeform 48"/>
          <p:cNvSpPr>
            <a:spLocks/>
          </p:cNvSpPr>
          <p:nvPr userDrawn="1"/>
        </p:nvSpPr>
        <p:spPr bwMode="auto">
          <a:xfrm>
            <a:off x="0" y="5914533"/>
            <a:ext cx="2258871" cy="96251"/>
          </a:xfrm>
          <a:custGeom>
            <a:avLst/>
            <a:gdLst>
              <a:gd name="T0" fmla="*/ 0 w 2204"/>
              <a:gd name="T1" fmla="*/ 95 h 95"/>
              <a:gd name="T2" fmla="*/ 2204 w 2204"/>
              <a:gd name="T3" fmla="*/ 95 h 95"/>
              <a:gd name="T4" fmla="*/ 2204 w 2204"/>
              <a:gd name="T5" fmla="*/ 0 h 95"/>
              <a:gd name="T6" fmla="*/ 0 w 2204"/>
              <a:gd name="T7" fmla="*/ 0 h 95"/>
              <a:gd name="T8" fmla="*/ 0 w 2204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4" h="95">
                <a:moveTo>
                  <a:pt x="0" y="95"/>
                </a:moveTo>
                <a:lnTo>
                  <a:pt x="2204" y="95"/>
                </a:lnTo>
                <a:lnTo>
                  <a:pt x="220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009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1" name="Freeform 46"/>
          <p:cNvSpPr>
            <a:spLocks/>
          </p:cNvSpPr>
          <p:nvPr userDrawn="1"/>
        </p:nvSpPr>
        <p:spPr bwMode="auto">
          <a:xfrm>
            <a:off x="2258871" y="5914533"/>
            <a:ext cx="2134858" cy="96251"/>
          </a:xfrm>
          <a:custGeom>
            <a:avLst/>
            <a:gdLst>
              <a:gd name="T0" fmla="+- 0 2204 2204"/>
              <a:gd name="T1" fmla="*/ T0 w 2083"/>
              <a:gd name="T2" fmla="*/ 95 h 95"/>
              <a:gd name="T3" fmla="+- 0 4288 2204"/>
              <a:gd name="T4" fmla="*/ T3 w 2083"/>
              <a:gd name="T5" fmla="*/ 95 h 95"/>
              <a:gd name="T6" fmla="+- 0 4288 2204"/>
              <a:gd name="T7" fmla="*/ T6 w 2083"/>
              <a:gd name="T8" fmla="*/ 0 h 95"/>
              <a:gd name="T9" fmla="+- 0 2204 2204"/>
              <a:gd name="T10" fmla="*/ T9 w 2083"/>
              <a:gd name="T11" fmla="*/ 0 h 95"/>
              <a:gd name="T12" fmla="+- 0 2204 2204"/>
              <a:gd name="T13" fmla="*/ T12 w 2083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2083" h="95">
                <a:moveTo>
                  <a:pt x="0" y="95"/>
                </a:moveTo>
                <a:lnTo>
                  <a:pt x="2084" y="95"/>
                </a:lnTo>
                <a:lnTo>
                  <a:pt x="208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45B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3" name="Freeform 44"/>
          <p:cNvSpPr>
            <a:spLocks/>
          </p:cNvSpPr>
          <p:nvPr userDrawn="1"/>
        </p:nvSpPr>
        <p:spPr bwMode="auto">
          <a:xfrm>
            <a:off x="4394754" y="5914533"/>
            <a:ext cx="6196521" cy="96251"/>
          </a:xfrm>
          <a:custGeom>
            <a:avLst/>
            <a:gdLst>
              <a:gd name="T0" fmla="+- 0 10334 4288"/>
              <a:gd name="T1" fmla="*/ T0 w 6046"/>
              <a:gd name="T2" fmla="*/ 95 h 95"/>
              <a:gd name="T3" fmla="+- 0 4288 4288"/>
              <a:gd name="T4" fmla="*/ T3 w 6046"/>
              <a:gd name="T5" fmla="*/ 95 h 95"/>
              <a:gd name="T6" fmla="+- 0 4288 4288"/>
              <a:gd name="T7" fmla="*/ T6 w 6046"/>
              <a:gd name="T8" fmla="*/ 0 h 95"/>
              <a:gd name="T9" fmla="+- 0 10334 4288"/>
              <a:gd name="T10" fmla="*/ T9 w 6046"/>
              <a:gd name="T11" fmla="*/ 0 h 95"/>
              <a:gd name="T12" fmla="+- 0 10334 4288"/>
              <a:gd name="T13" fmla="*/ T12 w 6046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6046" h="95">
                <a:moveTo>
                  <a:pt x="6046" y="95"/>
                </a:moveTo>
                <a:lnTo>
                  <a:pt x="0" y="95"/>
                </a:lnTo>
                <a:lnTo>
                  <a:pt x="0" y="0"/>
                </a:lnTo>
                <a:lnTo>
                  <a:pt x="6046" y="0"/>
                </a:lnTo>
                <a:lnTo>
                  <a:pt x="6046" y="95"/>
                </a:lnTo>
              </a:path>
            </a:pathLst>
          </a:custGeom>
          <a:solidFill>
            <a:srgbClr val="29B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34" name="Freeform 42"/>
          <p:cNvSpPr>
            <a:spLocks/>
          </p:cNvSpPr>
          <p:nvPr userDrawn="1"/>
        </p:nvSpPr>
        <p:spPr bwMode="auto">
          <a:xfrm>
            <a:off x="10591275" y="5914533"/>
            <a:ext cx="1611136" cy="96251"/>
          </a:xfrm>
          <a:custGeom>
            <a:avLst/>
            <a:gdLst>
              <a:gd name="T0" fmla="+- 0 10334 10334"/>
              <a:gd name="T1" fmla="*/ T0 w 1572"/>
              <a:gd name="T2" fmla="*/ 95 h 95"/>
              <a:gd name="T3" fmla="+- 0 11906 10334"/>
              <a:gd name="T4" fmla="*/ T3 w 1572"/>
              <a:gd name="T5" fmla="*/ 95 h 95"/>
              <a:gd name="T6" fmla="+- 0 11906 10334"/>
              <a:gd name="T7" fmla="*/ T6 w 1572"/>
              <a:gd name="T8" fmla="*/ 0 h 95"/>
              <a:gd name="T9" fmla="+- 0 10334 10334"/>
              <a:gd name="T10" fmla="*/ T9 w 1572"/>
              <a:gd name="T11" fmla="*/ 0 h 95"/>
              <a:gd name="T12" fmla="+- 0 10334 10334"/>
              <a:gd name="T13" fmla="*/ T12 w 1572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572" h="95">
                <a:moveTo>
                  <a:pt x="0" y="95"/>
                </a:moveTo>
                <a:lnTo>
                  <a:pt x="1572" y="95"/>
                </a:lnTo>
                <a:lnTo>
                  <a:pt x="1572" y="0"/>
                </a:lnTo>
                <a:lnTo>
                  <a:pt x="0" y="0"/>
                </a:lnTo>
                <a:lnTo>
                  <a:pt x="0" y="95"/>
                </a:lnTo>
              </a:path>
            </a:pathLst>
          </a:custGeom>
          <a:solidFill>
            <a:srgbClr val="82C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35" name="Bild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3" y="301122"/>
            <a:ext cx="1357542" cy="720000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0" y="2625151"/>
            <a:ext cx="2341713" cy="16607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8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709740"/>
            <a:ext cx="10514231" cy="271178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400" b="0" i="0"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4589465"/>
            <a:ext cx="10514231" cy="1500187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hteck 35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"/>
          <p:cNvSpPr/>
          <p:nvPr userDrawn="1"/>
        </p:nvSpPr>
        <p:spPr>
          <a:xfrm>
            <a:off x="0" y="0"/>
            <a:ext cx="12190413" cy="5971159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12"/>
          </p:nvPr>
        </p:nvSpPr>
        <p:spPr>
          <a:xfrm>
            <a:off x="1207931" y="2391453"/>
            <a:ext cx="1657134" cy="221297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3273595" y="2434380"/>
            <a:ext cx="5632624" cy="22852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Kontakt</a:t>
            </a:r>
          </a:p>
          <a:p>
            <a:pPr>
              <a:lnSpc>
                <a:spcPct val="150000"/>
              </a:lnSpc>
            </a:pPr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Funktion</a:t>
            </a:r>
            <a:r>
              <a:rPr lang="de-DE" b="0" i="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de-DE" b="0" i="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Mail: </a:t>
            </a:r>
          </a:p>
          <a:p>
            <a:pPr>
              <a:lnSpc>
                <a:spcPct val="150000"/>
              </a:lnSpc>
            </a:pPr>
            <a:r>
              <a:rPr lang="de-DE" b="0" i="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Telefon:</a:t>
            </a:r>
          </a:p>
        </p:txBody>
      </p:sp>
      <p:sp>
        <p:nvSpPr>
          <p:cNvPr id="42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45" name="Freeform 48"/>
          <p:cNvSpPr>
            <a:spLocks/>
          </p:cNvSpPr>
          <p:nvPr userDrawn="1"/>
        </p:nvSpPr>
        <p:spPr bwMode="auto">
          <a:xfrm>
            <a:off x="0" y="5921182"/>
            <a:ext cx="2258871" cy="96251"/>
          </a:xfrm>
          <a:custGeom>
            <a:avLst/>
            <a:gdLst>
              <a:gd name="T0" fmla="*/ 0 w 2204"/>
              <a:gd name="T1" fmla="*/ 95 h 95"/>
              <a:gd name="T2" fmla="*/ 2204 w 2204"/>
              <a:gd name="T3" fmla="*/ 95 h 95"/>
              <a:gd name="T4" fmla="*/ 2204 w 2204"/>
              <a:gd name="T5" fmla="*/ 0 h 95"/>
              <a:gd name="T6" fmla="*/ 0 w 2204"/>
              <a:gd name="T7" fmla="*/ 0 h 95"/>
              <a:gd name="T8" fmla="*/ 0 w 2204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4" h="95">
                <a:moveTo>
                  <a:pt x="0" y="95"/>
                </a:moveTo>
                <a:lnTo>
                  <a:pt x="2204" y="95"/>
                </a:lnTo>
                <a:lnTo>
                  <a:pt x="220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009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6" name="Freeform 46"/>
          <p:cNvSpPr>
            <a:spLocks/>
          </p:cNvSpPr>
          <p:nvPr userDrawn="1"/>
        </p:nvSpPr>
        <p:spPr bwMode="auto">
          <a:xfrm>
            <a:off x="2258871" y="5921182"/>
            <a:ext cx="2134858" cy="96251"/>
          </a:xfrm>
          <a:custGeom>
            <a:avLst/>
            <a:gdLst>
              <a:gd name="T0" fmla="+- 0 2204 2204"/>
              <a:gd name="T1" fmla="*/ T0 w 2083"/>
              <a:gd name="T2" fmla="*/ 95 h 95"/>
              <a:gd name="T3" fmla="+- 0 4288 2204"/>
              <a:gd name="T4" fmla="*/ T3 w 2083"/>
              <a:gd name="T5" fmla="*/ 95 h 95"/>
              <a:gd name="T6" fmla="+- 0 4288 2204"/>
              <a:gd name="T7" fmla="*/ T6 w 2083"/>
              <a:gd name="T8" fmla="*/ 0 h 95"/>
              <a:gd name="T9" fmla="+- 0 2204 2204"/>
              <a:gd name="T10" fmla="*/ T9 w 2083"/>
              <a:gd name="T11" fmla="*/ 0 h 95"/>
              <a:gd name="T12" fmla="+- 0 2204 2204"/>
              <a:gd name="T13" fmla="*/ T12 w 2083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2083" h="95">
                <a:moveTo>
                  <a:pt x="0" y="95"/>
                </a:moveTo>
                <a:lnTo>
                  <a:pt x="2084" y="95"/>
                </a:lnTo>
                <a:lnTo>
                  <a:pt x="2084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45B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4394754" y="5921182"/>
            <a:ext cx="6196521" cy="96251"/>
          </a:xfrm>
          <a:custGeom>
            <a:avLst/>
            <a:gdLst>
              <a:gd name="T0" fmla="+- 0 10334 4288"/>
              <a:gd name="T1" fmla="*/ T0 w 6046"/>
              <a:gd name="T2" fmla="*/ 95 h 95"/>
              <a:gd name="T3" fmla="+- 0 4288 4288"/>
              <a:gd name="T4" fmla="*/ T3 w 6046"/>
              <a:gd name="T5" fmla="*/ 95 h 95"/>
              <a:gd name="T6" fmla="+- 0 4288 4288"/>
              <a:gd name="T7" fmla="*/ T6 w 6046"/>
              <a:gd name="T8" fmla="*/ 0 h 95"/>
              <a:gd name="T9" fmla="+- 0 10334 4288"/>
              <a:gd name="T10" fmla="*/ T9 w 6046"/>
              <a:gd name="T11" fmla="*/ 0 h 95"/>
              <a:gd name="T12" fmla="+- 0 10334 4288"/>
              <a:gd name="T13" fmla="*/ T12 w 6046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6046" h="95">
                <a:moveTo>
                  <a:pt x="6046" y="95"/>
                </a:moveTo>
                <a:lnTo>
                  <a:pt x="0" y="95"/>
                </a:lnTo>
                <a:lnTo>
                  <a:pt x="0" y="0"/>
                </a:lnTo>
                <a:lnTo>
                  <a:pt x="6046" y="0"/>
                </a:lnTo>
                <a:lnTo>
                  <a:pt x="6046" y="95"/>
                </a:lnTo>
              </a:path>
            </a:pathLst>
          </a:custGeom>
          <a:solidFill>
            <a:srgbClr val="29BF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10591275" y="5921182"/>
            <a:ext cx="1611136" cy="96251"/>
          </a:xfrm>
          <a:custGeom>
            <a:avLst/>
            <a:gdLst>
              <a:gd name="T0" fmla="+- 0 10334 10334"/>
              <a:gd name="T1" fmla="*/ T0 w 1572"/>
              <a:gd name="T2" fmla="*/ 95 h 95"/>
              <a:gd name="T3" fmla="+- 0 11906 10334"/>
              <a:gd name="T4" fmla="*/ T3 w 1572"/>
              <a:gd name="T5" fmla="*/ 95 h 95"/>
              <a:gd name="T6" fmla="+- 0 11906 10334"/>
              <a:gd name="T7" fmla="*/ T6 w 1572"/>
              <a:gd name="T8" fmla="*/ 0 h 95"/>
              <a:gd name="T9" fmla="+- 0 10334 10334"/>
              <a:gd name="T10" fmla="*/ T9 w 1572"/>
              <a:gd name="T11" fmla="*/ 0 h 95"/>
              <a:gd name="T12" fmla="+- 0 10334 10334"/>
              <a:gd name="T13" fmla="*/ T12 w 1572"/>
              <a:gd name="T14" fmla="*/ 95 h 9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572" h="95">
                <a:moveTo>
                  <a:pt x="0" y="95"/>
                </a:moveTo>
                <a:lnTo>
                  <a:pt x="1572" y="95"/>
                </a:lnTo>
                <a:lnTo>
                  <a:pt x="1572" y="0"/>
                </a:lnTo>
                <a:lnTo>
                  <a:pt x="0" y="0"/>
                </a:lnTo>
                <a:lnTo>
                  <a:pt x="0" y="95"/>
                </a:lnTo>
              </a:path>
            </a:pathLst>
          </a:custGeom>
          <a:solidFill>
            <a:srgbClr val="82C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DE"/>
          </a:p>
        </p:txBody>
      </p:sp>
      <p:pic>
        <p:nvPicPr>
          <p:cNvPr id="49" name="Bild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43" y="301122"/>
            <a:ext cx="13575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4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len Dank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0412" cy="6866163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11" y="5438268"/>
            <a:ext cx="3061805" cy="1024443"/>
          </a:xfrm>
          <a:prstGeom prst="rect">
            <a:avLst/>
          </a:prstGeom>
        </p:spPr>
      </p:pic>
      <p:sp>
        <p:nvSpPr>
          <p:cNvPr id="26" name="Rechteck 25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669074" y="3137051"/>
            <a:ext cx="8805965" cy="8424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105170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0413" cy="6858000"/>
          </a:xfrm>
          <a:prstGeom prst="rect">
            <a:avLst/>
          </a:prstGeom>
          <a:noFill/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08" y="2555018"/>
            <a:ext cx="2831422" cy="2008059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62" y="2558004"/>
            <a:ext cx="2493784" cy="204952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20" y="2549900"/>
            <a:ext cx="2138375" cy="19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gehen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1620000"/>
            <a:ext cx="12190413" cy="4500000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1537851" y="4669000"/>
            <a:ext cx="168162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Registrierung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035401" y="4669000"/>
            <a:ext cx="168162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Antrag stellen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045153" y="4669001"/>
            <a:ext cx="2372778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Genehmigung und Vertragsschluss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8877269" y="4669000"/>
            <a:ext cx="168162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de-DE" b="0" i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Listung</a:t>
            </a:r>
          </a:p>
        </p:txBody>
      </p:sp>
      <p:sp>
        <p:nvSpPr>
          <p:cNvPr id="32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 userDrawn="1"/>
        </p:nvSpPr>
        <p:spPr>
          <a:xfrm>
            <a:off x="4915148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1377" y="2578564"/>
            <a:ext cx="1027545" cy="1027545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7090" y="2584682"/>
            <a:ext cx="1131455" cy="109681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11923" y="2608233"/>
            <a:ext cx="1050636" cy="1085273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73809" y="2629750"/>
            <a:ext cx="1131455" cy="992909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-127322" y="4259484"/>
            <a:ext cx="125585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ung 15"/>
          <p:cNvGrpSpPr/>
          <p:nvPr userDrawn="1"/>
        </p:nvGrpSpPr>
        <p:grpSpPr>
          <a:xfrm>
            <a:off x="2152891" y="4016415"/>
            <a:ext cx="520861" cy="520861"/>
            <a:chOff x="2152891" y="4016415"/>
            <a:chExt cx="520861" cy="520861"/>
          </a:xfrm>
        </p:grpSpPr>
        <p:sp>
          <p:nvSpPr>
            <p:cNvPr id="15" name="Oval 14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</p:grpSp>
      <p:grpSp>
        <p:nvGrpSpPr>
          <p:cNvPr id="23" name="Gruppierung 22"/>
          <p:cNvGrpSpPr/>
          <p:nvPr userDrawn="1"/>
        </p:nvGrpSpPr>
        <p:grpSpPr>
          <a:xfrm>
            <a:off x="4654718" y="4016415"/>
            <a:ext cx="520861" cy="520861"/>
            <a:chOff x="2152891" y="4016415"/>
            <a:chExt cx="520861" cy="520861"/>
          </a:xfrm>
        </p:grpSpPr>
        <p:sp>
          <p:nvSpPr>
            <p:cNvPr id="24" name="Oval 23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</p:grpSp>
      <p:grpSp>
        <p:nvGrpSpPr>
          <p:cNvPr id="26" name="Gruppierung 25"/>
          <p:cNvGrpSpPr/>
          <p:nvPr userDrawn="1"/>
        </p:nvGrpSpPr>
        <p:grpSpPr>
          <a:xfrm>
            <a:off x="6971112" y="4016415"/>
            <a:ext cx="520861" cy="520861"/>
            <a:chOff x="2152891" y="4016415"/>
            <a:chExt cx="520861" cy="520861"/>
          </a:xfrm>
        </p:grpSpPr>
        <p:sp>
          <p:nvSpPr>
            <p:cNvPr id="27" name="Oval 26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</p:grpSp>
      <p:grpSp>
        <p:nvGrpSpPr>
          <p:cNvPr id="29" name="Gruppierung 28"/>
          <p:cNvGrpSpPr/>
          <p:nvPr userDrawn="1"/>
        </p:nvGrpSpPr>
        <p:grpSpPr>
          <a:xfrm>
            <a:off x="9457651" y="4030190"/>
            <a:ext cx="520861" cy="520861"/>
            <a:chOff x="2152891" y="4016415"/>
            <a:chExt cx="520861" cy="520861"/>
          </a:xfrm>
        </p:grpSpPr>
        <p:sp>
          <p:nvSpPr>
            <p:cNvPr id="35" name="Oval 34"/>
            <p:cNvSpPr/>
            <p:nvPr userDrawn="1"/>
          </p:nvSpPr>
          <p:spPr>
            <a:xfrm>
              <a:off x="2152891" y="4016415"/>
              <a:ext cx="520861" cy="5208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Textfeld 35"/>
            <p:cNvSpPr txBox="1"/>
            <p:nvPr userDrawn="1"/>
          </p:nvSpPr>
          <p:spPr>
            <a:xfrm>
              <a:off x="2152891" y="4081198"/>
              <a:ext cx="520861" cy="38471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/>
              <a:r>
                <a:rPr lang="de-DE" b="1" i="0" dirty="0">
                  <a:solidFill>
                    <a:srgbClr val="29BFA1"/>
                  </a:solidFill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80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Cloud-Umg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24" y="1361665"/>
            <a:ext cx="7189187" cy="4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8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00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38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82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523801" y="3397715"/>
            <a:ext cx="9142810" cy="1844792"/>
          </a:xfrm>
          <a:prstGeom prst="rect">
            <a:avLst/>
          </a:prstGeom>
        </p:spPr>
        <p:txBody>
          <a:bodyPr lIns="91431" tIns="45715" rIns="91431" bIns="45715" anchor="b">
            <a:normAutofit/>
          </a:bodyPr>
          <a:lstStyle>
            <a:lvl1pPr algn="ctr">
              <a:defRPr sz="4200" b="0" i="0"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3802" y="5334581"/>
            <a:ext cx="9142810" cy="546451"/>
          </a:xfr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pic>
        <p:nvPicPr>
          <p:cNvPr id="23" name="Grafik 4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8874"/>
            <a:ext cx="1558845" cy="78174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26" y="964756"/>
            <a:ext cx="4075205" cy="24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2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92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85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77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13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83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3"/>
          <a:ext cx="19536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"/>
                        <a:ext cx="195360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764963" y="6654001"/>
            <a:ext cx="153868" cy="123111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880BADDE-CEDF-4108-ADCD-25C7E5D681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2"/>
            <a:ext cx="10260000" cy="1002135"/>
          </a:xfrm>
          <a:prstGeom prst="rect">
            <a:avLst/>
          </a:prstGeom>
        </p:spPr>
        <p:txBody>
          <a:bodyPr vert="horz" lIns="297529" tIns="33059" rIns="72000" bIns="0" rtlCol="0" anchor="b">
            <a:noAutofit/>
          </a:bodyPr>
          <a:lstStyle>
            <a:lvl1pPr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01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9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463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092" y="1260000"/>
            <a:ext cx="10514231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grpSp>
        <p:nvGrpSpPr>
          <p:cNvPr id="7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8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9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16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17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8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9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20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9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61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9433"/>
            <a:ext cx="12190413" cy="6867433"/>
          </a:xfrm>
          <a:prstGeom prst="rect">
            <a:avLst/>
          </a:prstGeom>
          <a:solidFill>
            <a:srgbClr val="2E39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4713" y="1970769"/>
            <a:ext cx="8490837" cy="4105275"/>
          </a:xfrm>
          <a:prstGeom prst="rect">
            <a:avLst/>
          </a:prstGeom>
        </p:spPr>
        <p:txBody>
          <a:bodyPr/>
          <a:lstStyle>
            <a:lvl1pPr marL="342866" marR="0" indent="-342866" algn="l" defTabSz="914309" rtl="0" eaLnBrk="1" fontAlgn="auto" latinLnBrk="0" hangingPunct="1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 sz="24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876" indent="-285722">
              <a:lnSpc>
                <a:spcPts val="3000"/>
              </a:lnSpc>
              <a:spcBef>
                <a:spcPts val="72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 sz="2400">
                <a:solidFill>
                  <a:schemeClr val="bg1"/>
                </a:solidFill>
                <a:latin typeface="FagoOfficeSans"/>
              </a:defRPr>
            </a:lvl3pPr>
            <a:lvl4pPr>
              <a:defRPr sz="2400">
                <a:solidFill>
                  <a:schemeClr val="bg1"/>
                </a:solidFill>
                <a:latin typeface="FagoOfficeSans"/>
              </a:defRPr>
            </a:lvl4pPr>
            <a:lvl5pPr>
              <a:defRPr sz="2400">
                <a:solidFill>
                  <a:schemeClr val="bg1"/>
                </a:solidFill>
                <a:latin typeface="FagoOfficeSans"/>
              </a:defRPr>
            </a:lvl5pPr>
          </a:lstStyle>
          <a:p>
            <a:pPr lvl="0"/>
            <a:r>
              <a:rPr lang="de-DE" dirty="0"/>
              <a:t>Punkt 1</a:t>
            </a:r>
          </a:p>
          <a:p>
            <a:pPr marL="742876" marR="0" lvl="1" indent="-342866" algn="l" defTabSz="9143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lang="de-DE" dirty="0"/>
              <a:t>Unterpunkt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Bild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04" y="546656"/>
            <a:ext cx="1727155" cy="91603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720001" y="1080000"/>
            <a:ext cx="8515550" cy="734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de-DE" sz="3600" b="0" i="0" dirty="0">
                <a:solidFill>
                  <a:srgbClr val="29BFA1"/>
                </a:solidFill>
                <a:latin typeface="Cambria" charset="0"/>
                <a:ea typeface="Cambria" charset="0"/>
                <a:cs typeface="Cambria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86480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25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3956"/>
            <a:ext cx="12202411" cy="96251"/>
            <a:chOff x="0" y="0"/>
            <a:chExt cx="11906" cy="95"/>
          </a:xfrm>
        </p:grpSpPr>
        <p:grpSp>
          <p:nvGrpSpPr>
            <p:cNvPr id="4" name="Group 47"/>
            <p:cNvGrpSpPr>
              <a:grpSpLocks/>
            </p:cNvGrpSpPr>
            <p:nvPr userDrawn="1"/>
          </p:nvGrpSpPr>
          <p:grpSpPr bwMode="auto">
            <a:xfrm>
              <a:off x="0" y="0"/>
              <a:ext cx="2204" cy="95"/>
              <a:chOff x="0" y="0"/>
              <a:chExt cx="2204" cy="95"/>
            </a:xfrm>
          </p:grpSpPr>
          <p:sp>
            <p:nvSpPr>
              <p:cNvPr id="15" name="Freeform 48"/>
              <p:cNvSpPr>
                <a:spLocks/>
              </p:cNvSpPr>
              <p:nvPr userDrawn="1"/>
            </p:nvSpPr>
            <p:spPr bwMode="auto">
              <a:xfrm>
                <a:off x="0" y="0"/>
                <a:ext cx="2204" cy="95"/>
              </a:xfrm>
              <a:custGeom>
                <a:avLst/>
                <a:gdLst>
                  <a:gd name="T0" fmla="*/ 0 w 2204"/>
                  <a:gd name="T1" fmla="*/ 95 h 95"/>
                  <a:gd name="T2" fmla="*/ 2204 w 2204"/>
                  <a:gd name="T3" fmla="*/ 95 h 95"/>
                  <a:gd name="T4" fmla="*/ 2204 w 2204"/>
                  <a:gd name="T5" fmla="*/ 0 h 95"/>
                  <a:gd name="T6" fmla="*/ 0 w 2204"/>
                  <a:gd name="T7" fmla="*/ 0 h 95"/>
                  <a:gd name="T8" fmla="*/ 0 w 2204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4" h="95">
                    <a:moveTo>
                      <a:pt x="0" y="95"/>
                    </a:moveTo>
                    <a:lnTo>
                      <a:pt x="2204" y="95"/>
                    </a:lnTo>
                    <a:lnTo>
                      <a:pt x="220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9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5" name="Group 45"/>
            <p:cNvGrpSpPr>
              <a:grpSpLocks/>
            </p:cNvGrpSpPr>
            <p:nvPr userDrawn="1"/>
          </p:nvGrpSpPr>
          <p:grpSpPr bwMode="auto">
            <a:xfrm>
              <a:off x="2204" y="0"/>
              <a:ext cx="2083" cy="95"/>
              <a:chOff x="2204" y="0"/>
              <a:chExt cx="2083" cy="95"/>
            </a:xfrm>
          </p:grpSpPr>
          <p:sp>
            <p:nvSpPr>
              <p:cNvPr id="14" name="Freeform 46"/>
              <p:cNvSpPr>
                <a:spLocks/>
              </p:cNvSpPr>
              <p:nvPr userDrawn="1"/>
            </p:nvSpPr>
            <p:spPr bwMode="auto">
              <a:xfrm>
                <a:off x="2204" y="0"/>
                <a:ext cx="2083" cy="95"/>
              </a:xfrm>
              <a:custGeom>
                <a:avLst/>
                <a:gdLst>
                  <a:gd name="T0" fmla="+- 0 2204 2204"/>
                  <a:gd name="T1" fmla="*/ T0 w 2083"/>
                  <a:gd name="T2" fmla="*/ 95 h 95"/>
                  <a:gd name="T3" fmla="+- 0 4288 2204"/>
                  <a:gd name="T4" fmla="*/ T3 w 2083"/>
                  <a:gd name="T5" fmla="*/ 95 h 95"/>
                  <a:gd name="T6" fmla="+- 0 4288 2204"/>
                  <a:gd name="T7" fmla="*/ T6 w 2083"/>
                  <a:gd name="T8" fmla="*/ 0 h 95"/>
                  <a:gd name="T9" fmla="+- 0 2204 2204"/>
                  <a:gd name="T10" fmla="*/ T9 w 2083"/>
                  <a:gd name="T11" fmla="*/ 0 h 95"/>
                  <a:gd name="T12" fmla="+- 0 2204 2204"/>
                  <a:gd name="T13" fmla="*/ T12 w 2083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2083" h="95">
                    <a:moveTo>
                      <a:pt x="0" y="95"/>
                    </a:moveTo>
                    <a:lnTo>
                      <a:pt x="2084" y="95"/>
                    </a:lnTo>
                    <a:lnTo>
                      <a:pt x="208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5B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6" name="Group 43"/>
            <p:cNvGrpSpPr>
              <a:grpSpLocks/>
            </p:cNvGrpSpPr>
            <p:nvPr userDrawn="1"/>
          </p:nvGrpSpPr>
          <p:grpSpPr bwMode="auto">
            <a:xfrm>
              <a:off x="4288" y="0"/>
              <a:ext cx="6046" cy="95"/>
              <a:chOff x="4288" y="0"/>
              <a:chExt cx="6046" cy="95"/>
            </a:xfrm>
          </p:grpSpPr>
          <p:sp>
            <p:nvSpPr>
              <p:cNvPr id="13" name="Freeform 44"/>
              <p:cNvSpPr>
                <a:spLocks/>
              </p:cNvSpPr>
              <p:nvPr userDrawn="1"/>
            </p:nvSpPr>
            <p:spPr bwMode="auto">
              <a:xfrm>
                <a:off x="4288" y="0"/>
                <a:ext cx="6046" cy="95"/>
              </a:xfrm>
              <a:custGeom>
                <a:avLst/>
                <a:gdLst>
                  <a:gd name="T0" fmla="+- 0 10334 4288"/>
                  <a:gd name="T1" fmla="*/ T0 w 6046"/>
                  <a:gd name="T2" fmla="*/ 95 h 95"/>
                  <a:gd name="T3" fmla="+- 0 4288 4288"/>
                  <a:gd name="T4" fmla="*/ T3 w 6046"/>
                  <a:gd name="T5" fmla="*/ 95 h 95"/>
                  <a:gd name="T6" fmla="+- 0 4288 4288"/>
                  <a:gd name="T7" fmla="*/ T6 w 6046"/>
                  <a:gd name="T8" fmla="*/ 0 h 95"/>
                  <a:gd name="T9" fmla="+- 0 10334 4288"/>
                  <a:gd name="T10" fmla="*/ T9 w 6046"/>
                  <a:gd name="T11" fmla="*/ 0 h 95"/>
                  <a:gd name="T12" fmla="+- 0 10334 4288"/>
                  <a:gd name="T13" fmla="*/ T12 w 6046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6046" h="95">
                    <a:moveTo>
                      <a:pt x="6046" y="95"/>
                    </a:moveTo>
                    <a:lnTo>
                      <a:pt x="0" y="95"/>
                    </a:lnTo>
                    <a:lnTo>
                      <a:pt x="0" y="0"/>
                    </a:lnTo>
                    <a:lnTo>
                      <a:pt x="6046" y="0"/>
                    </a:lnTo>
                    <a:lnTo>
                      <a:pt x="6046" y="95"/>
                    </a:lnTo>
                  </a:path>
                </a:pathLst>
              </a:custGeom>
              <a:solidFill>
                <a:srgbClr val="29B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7" name="Group 41"/>
            <p:cNvGrpSpPr>
              <a:grpSpLocks/>
            </p:cNvGrpSpPr>
            <p:nvPr userDrawn="1"/>
          </p:nvGrpSpPr>
          <p:grpSpPr bwMode="auto">
            <a:xfrm>
              <a:off x="10334" y="0"/>
              <a:ext cx="1572" cy="95"/>
              <a:chOff x="10334" y="0"/>
              <a:chExt cx="1572" cy="95"/>
            </a:xfrm>
          </p:grpSpPr>
          <p:sp>
            <p:nvSpPr>
              <p:cNvPr id="12" name="Freeform 42"/>
              <p:cNvSpPr>
                <a:spLocks/>
              </p:cNvSpPr>
              <p:nvPr userDrawn="1"/>
            </p:nvSpPr>
            <p:spPr bwMode="auto">
              <a:xfrm>
                <a:off x="10334" y="0"/>
                <a:ext cx="1572" cy="95"/>
              </a:xfrm>
              <a:custGeom>
                <a:avLst/>
                <a:gdLst>
                  <a:gd name="T0" fmla="+- 0 10334 10334"/>
                  <a:gd name="T1" fmla="*/ T0 w 1572"/>
                  <a:gd name="T2" fmla="*/ 95 h 95"/>
                  <a:gd name="T3" fmla="+- 0 11906 10334"/>
                  <a:gd name="T4" fmla="*/ T3 w 1572"/>
                  <a:gd name="T5" fmla="*/ 95 h 95"/>
                  <a:gd name="T6" fmla="+- 0 11906 10334"/>
                  <a:gd name="T7" fmla="*/ T6 w 1572"/>
                  <a:gd name="T8" fmla="*/ 0 h 95"/>
                  <a:gd name="T9" fmla="+- 0 10334 10334"/>
                  <a:gd name="T10" fmla="*/ T9 w 1572"/>
                  <a:gd name="T11" fmla="*/ 0 h 95"/>
                  <a:gd name="T12" fmla="+- 0 10334 10334"/>
                  <a:gd name="T13" fmla="*/ T12 w 1572"/>
                  <a:gd name="T14" fmla="*/ 95 h 95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1572" h="95">
                    <a:moveTo>
                      <a:pt x="0" y="95"/>
                    </a:moveTo>
                    <a:lnTo>
                      <a:pt x="1572" y="95"/>
                    </a:lnTo>
                    <a:lnTo>
                      <a:pt x="1572" y="0"/>
                    </a:lnTo>
                    <a:lnTo>
                      <a:pt x="0" y="0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82C7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1523802" y="6829880"/>
            <a:ext cx="9142810" cy="45719"/>
            <a:chOff x="1134" y="16804"/>
            <a:chExt cx="9921" cy="2"/>
          </a:xfrm>
        </p:grpSpPr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1134" y="16804"/>
              <a:ext cx="9921" cy="2"/>
              <a:chOff x="1134" y="16804"/>
              <a:chExt cx="9921" cy="2"/>
            </a:xfrm>
          </p:grpSpPr>
          <p:sp>
            <p:nvSpPr>
              <p:cNvPr id="24" name="Freeform 39"/>
              <p:cNvSpPr>
                <a:spLocks/>
              </p:cNvSpPr>
              <p:nvPr userDrawn="1"/>
            </p:nvSpPr>
            <p:spPr bwMode="auto">
              <a:xfrm>
                <a:off x="1134" y="16804"/>
                <a:ext cx="9921" cy="2"/>
              </a:xfrm>
              <a:custGeom>
                <a:avLst/>
                <a:gdLst>
                  <a:gd name="T0" fmla="+- 0 1134 1134"/>
                  <a:gd name="T1" fmla="*/ T0 w 9921"/>
                  <a:gd name="T2" fmla="+- 0 11055 1134"/>
                  <a:gd name="T3" fmla="*/ T2 w 992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921">
                    <a:moveTo>
                      <a:pt x="0" y="0"/>
                    </a:moveTo>
                    <a:lnTo>
                      <a:pt x="9921" y="0"/>
                    </a:lnTo>
                  </a:path>
                </a:pathLst>
              </a:custGeom>
              <a:noFill/>
              <a:ln w="44272">
                <a:solidFill>
                  <a:srgbClr val="0096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974" y="16804"/>
              <a:ext cx="8081" cy="2"/>
              <a:chOff x="2974" y="16804"/>
              <a:chExt cx="8081" cy="2"/>
            </a:xfrm>
          </p:grpSpPr>
          <p:sp>
            <p:nvSpPr>
              <p:cNvPr id="23" name="Freeform 37"/>
              <p:cNvSpPr>
                <a:spLocks/>
              </p:cNvSpPr>
              <p:nvPr userDrawn="1"/>
            </p:nvSpPr>
            <p:spPr bwMode="auto">
              <a:xfrm>
                <a:off x="2974" y="16804"/>
                <a:ext cx="8081" cy="2"/>
              </a:xfrm>
              <a:custGeom>
                <a:avLst/>
                <a:gdLst>
                  <a:gd name="T0" fmla="+- 0 2974 2974"/>
                  <a:gd name="T1" fmla="*/ T0 w 8081"/>
                  <a:gd name="T2" fmla="+- 0 11055 2974"/>
                  <a:gd name="T3" fmla="*/ T2 w 8081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8081">
                    <a:moveTo>
                      <a:pt x="0" y="0"/>
                    </a:moveTo>
                    <a:lnTo>
                      <a:pt x="8081" y="0"/>
                    </a:lnTo>
                  </a:path>
                </a:pathLst>
              </a:custGeom>
              <a:noFill/>
              <a:ln w="44272">
                <a:solidFill>
                  <a:srgbClr val="45BF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>
              <a:off x="4712" y="16804"/>
              <a:ext cx="5034" cy="2"/>
              <a:chOff x="4712" y="16804"/>
              <a:chExt cx="5034" cy="2"/>
            </a:xfrm>
          </p:grpSpPr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4712" y="16804"/>
                <a:ext cx="5034" cy="2"/>
              </a:xfrm>
              <a:custGeom>
                <a:avLst/>
                <a:gdLst>
                  <a:gd name="T0" fmla="+- 0 4712 4712"/>
                  <a:gd name="T1" fmla="*/ T0 w 5034"/>
                  <a:gd name="T2" fmla="+- 0 9746 4712"/>
                  <a:gd name="T3" fmla="*/ T2 w 503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034">
                    <a:moveTo>
                      <a:pt x="0" y="0"/>
                    </a:moveTo>
                    <a:lnTo>
                      <a:pt x="5034" y="0"/>
                    </a:lnTo>
                  </a:path>
                </a:pathLst>
              </a:custGeom>
              <a:noFill/>
              <a:ln w="44272">
                <a:solidFill>
                  <a:srgbClr val="29BFA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  <p:grpSp>
          <p:nvGrpSpPr>
            <p:cNvPr id="16" name="Group 32"/>
            <p:cNvGrpSpPr>
              <a:grpSpLocks/>
            </p:cNvGrpSpPr>
            <p:nvPr userDrawn="1"/>
          </p:nvGrpSpPr>
          <p:grpSpPr bwMode="auto">
            <a:xfrm>
              <a:off x="9746" y="16804"/>
              <a:ext cx="1309" cy="2"/>
              <a:chOff x="9746" y="16804"/>
              <a:chExt cx="1309" cy="2"/>
            </a:xfrm>
          </p:grpSpPr>
          <p:sp>
            <p:nvSpPr>
              <p:cNvPr id="21" name="Freeform 33"/>
              <p:cNvSpPr>
                <a:spLocks/>
              </p:cNvSpPr>
              <p:nvPr userDrawn="1"/>
            </p:nvSpPr>
            <p:spPr bwMode="auto">
              <a:xfrm>
                <a:off x="9746" y="16804"/>
                <a:ext cx="1309" cy="2"/>
              </a:xfrm>
              <a:custGeom>
                <a:avLst/>
                <a:gdLst>
                  <a:gd name="T0" fmla="+- 0 9746 9746"/>
                  <a:gd name="T1" fmla="*/ T0 w 1309"/>
                  <a:gd name="T2" fmla="+- 0 11055 9746"/>
                  <a:gd name="T3" fmla="*/ T2 w 130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309">
                    <a:moveTo>
                      <a:pt x="0" y="0"/>
                    </a:moveTo>
                    <a:lnTo>
                      <a:pt x="1309" y="0"/>
                    </a:lnTo>
                  </a:path>
                </a:pathLst>
              </a:custGeom>
              <a:noFill/>
              <a:ln w="44272">
                <a:solidFill>
                  <a:srgbClr val="82C77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 sz="1800" dirty="0"/>
              </a:p>
            </p:txBody>
          </p:sp>
        </p:grpSp>
      </p:grpSp>
      <p:sp>
        <p:nvSpPr>
          <p:cNvPr id="2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-25400" y="-114300"/>
            <a:ext cx="10260000" cy="1000800"/>
          </a:xfrm>
        </p:spPr>
        <p:txBody>
          <a:bodyPr lIns="298770" tIns="32397" rIns="7200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erriweather" pitchFamily="18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28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4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218" rtl="0" eaLnBrk="1" latinLnBrk="0" hangingPunct="1">
              <a:defRPr lang="de-DE" sz="1200" kern="1200" smtClean="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</a:lstStyle>
          <a:p>
            <a:r>
              <a:rPr lang="de-DE"/>
              <a:t>BUBBLE_TC_LABEL_CK.PPTX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1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60000"/>
            <a:ext cx="12190413" cy="5598000"/>
          </a:xfrm>
          <a:prstGeom prst="rect">
            <a:avLst/>
          </a:prstGeom>
        </p:spPr>
      </p:pic>
      <p:sp>
        <p:nvSpPr>
          <p:cNvPr id="36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2462400"/>
            <a:ext cx="8805965" cy="3730056"/>
          </a:xfrm>
          <a:prstGeom prst="rect">
            <a:avLst/>
          </a:prstGeom>
        </p:spPr>
        <p:txBody>
          <a:bodyPr>
            <a:normAutofit/>
          </a:bodyPr>
          <a:lstStyle>
            <a:lvl1pPr marL="342866" marR="0" indent="-342866" algn="l" defTabSz="914309" rtl="0" eaLnBrk="1" fontAlgn="auto" latinLnBrk="0" hangingPunct="1">
              <a:lnSpc>
                <a:spcPts val="3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876" indent="-342866">
              <a:lnSpc>
                <a:spcPts val="3000"/>
              </a:lnSpc>
              <a:spcBef>
                <a:spcPts val="720"/>
              </a:spcBef>
              <a:buClrTx/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174" indent="-342866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FagoOfficeSans"/>
              </a:defRPr>
            </a:lvl3pPr>
            <a:lvl4pPr>
              <a:defRPr sz="2400">
                <a:solidFill>
                  <a:schemeClr val="tx1"/>
                </a:solidFill>
                <a:latin typeface="FagoOfficeSans"/>
              </a:defRPr>
            </a:lvl4pPr>
            <a:lvl5pPr>
              <a:defRPr sz="2400">
                <a:solidFill>
                  <a:schemeClr val="tx1"/>
                </a:solidFill>
                <a:latin typeface="FagoOfficeSans"/>
              </a:defRPr>
            </a:lvl5pPr>
          </a:lstStyle>
          <a:p>
            <a:pPr lvl="0"/>
            <a:r>
              <a:rPr lang="de-DE" dirty="0"/>
              <a:t>Punkt 1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endParaRPr lang="de-DE" dirty="0"/>
          </a:p>
        </p:txBody>
      </p:sp>
      <p:sp>
        <p:nvSpPr>
          <p:cNvPr id="39" name="Rechteck 38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4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4699"/>
            <a:ext cx="1558845" cy="7817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620000"/>
            <a:ext cx="8805965" cy="842400"/>
          </a:xfrm>
        </p:spPr>
        <p:txBody>
          <a:bodyPr/>
          <a:lstStyle>
            <a:lvl1pPr>
              <a:defRPr>
                <a:solidFill>
                  <a:srgbClr val="29BFA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68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1" y="720000"/>
            <a:ext cx="9176354" cy="74998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5" name="Rechteck 24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720000" y="1620000"/>
            <a:ext cx="9176355" cy="4320000"/>
          </a:xfrm>
        </p:spPr>
        <p:txBody>
          <a:bodyPr lIns="0" tIns="0" rIns="0" bIns="0"/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1440000"/>
            <a:ext cx="12190413" cy="54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ambria" charset="0"/>
                <a:ea typeface="Cambria" charset="0"/>
                <a:cs typeface="Cambria" charset="0"/>
              </a:defRPr>
            </a:lvl1pPr>
            <a:lvl2pPr>
              <a:defRPr>
                <a:latin typeface="FagoOfficeSans" panose="02000506040000020004" pitchFamily="2" charset="0"/>
              </a:defRPr>
            </a:lvl2pPr>
            <a:lvl3pPr>
              <a:defRPr>
                <a:latin typeface="FagoOfficeSans" panose="02000506040000020004" pitchFamily="2" charset="0"/>
              </a:defRPr>
            </a:lvl3pPr>
            <a:lvl4pPr>
              <a:defRPr>
                <a:latin typeface="FagoOfficeSans" panose="02000506040000020004" pitchFamily="2" charset="0"/>
              </a:defRPr>
            </a:lvl4pPr>
            <a:lvl5pPr>
              <a:defRPr>
                <a:latin typeface="FagoOfficeSans" panose="02000506040000020004" pitchFamily="2" charset="0"/>
              </a:defRPr>
            </a:lvl5pPr>
          </a:lstStyle>
          <a:p>
            <a:pPr lvl="0"/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172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620000"/>
            <a:ext cx="5180400" cy="4320000"/>
          </a:xfrm>
        </p:spPr>
        <p:txBody>
          <a:bodyPr>
            <a:normAutofit/>
          </a:bodyPr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6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7200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6247643" y="1620000"/>
            <a:ext cx="5180400" cy="4320000"/>
          </a:xfrm>
        </p:spPr>
        <p:txBody>
          <a:bodyPr>
            <a:normAutofit/>
          </a:bodyPr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5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64477" y="1736202"/>
            <a:ext cx="5616667" cy="4211517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24347" y="2835796"/>
            <a:ext cx="4588433" cy="31119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54" indent="0">
              <a:buNone/>
              <a:defRPr sz="1500"/>
            </a:lvl2pPr>
            <a:lvl3pPr marL="914309" indent="0">
              <a:buNone/>
              <a:defRPr sz="1200"/>
            </a:lvl3pPr>
            <a:lvl4pPr marL="1371463" indent="0">
              <a:buNone/>
              <a:defRPr sz="1100"/>
            </a:lvl4pPr>
            <a:lvl5pPr marL="1828617" indent="0">
              <a:buNone/>
              <a:defRPr sz="1100"/>
            </a:lvl5pPr>
            <a:lvl6pPr marL="2285771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4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8388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720000" y="1736202"/>
            <a:ext cx="4314987" cy="884597"/>
          </a:xfrm>
        </p:spPr>
        <p:txBody>
          <a:bodyPr lIns="0" tIns="32397" rIns="7200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2pPr>
            <a:lvl3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3pPr>
            <a:lvl4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4pPr>
            <a:lvl5pPr indent="0">
              <a:spcBef>
                <a:spcPts val="600"/>
              </a:spcBef>
              <a:defRPr sz="2400">
                <a:solidFill>
                  <a:srgbClr val="29BFA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113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entitel mit Verzeichnis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13" cy="6090559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268889" y="2415247"/>
            <a:ext cx="8742812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Erster Punkt | Einzeilig | Maecenas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0" i="0" u="none" strike="noStrike" kern="12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de-DE" b="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feld 35"/>
          <p:cNvSpPr txBox="1"/>
          <p:nvPr userDrawn="1"/>
        </p:nvSpPr>
        <p:spPr>
          <a:xfrm>
            <a:off x="2268889" y="3276057"/>
            <a:ext cx="8742812" cy="67709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Zweiter Punkt | Aktiv | Zweizeilig | Maecenas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tempus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tellus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eget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condimentum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rhoncus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sem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quam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semper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libero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sit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amet</a:t>
            </a:r>
            <a:r>
              <a:rPr lang="de-DE" sz="1900" b="1" i="0" u="none" strike="noStrike" kern="1200" baseline="0" dirty="0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DE" sz="1900" b="1" i="0" u="none" strike="noStrike" kern="1200" baseline="0" dirty="0" err="1">
                <a:solidFill>
                  <a:srgbClr val="29BFA1"/>
                </a:solidFill>
                <a:latin typeface="Calibri" charset="0"/>
                <a:ea typeface="Calibri" charset="0"/>
                <a:cs typeface="Calibri" charset="0"/>
              </a:rPr>
              <a:t>adipiscing</a:t>
            </a:r>
            <a:endParaRPr lang="de-DE" b="1" i="0" dirty="0">
              <a:solidFill>
                <a:srgbClr val="29BFA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Textfeld 36"/>
          <p:cNvSpPr txBox="1"/>
          <p:nvPr userDrawn="1"/>
        </p:nvSpPr>
        <p:spPr>
          <a:xfrm>
            <a:off x="2268889" y="4401967"/>
            <a:ext cx="8742812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de-DE" sz="1900" b="0" i="0" u="none" strike="noStrike" kern="1200" baseline="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Dritter Punkt</a:t>
            </a:r>
            <a:endParaRPr lang="de-DE" b="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1523801" y="6787781"/>
            <a:ext cx="1695674" cy="70219"/>
          </a:xfrm>
          <a:prstGeom prst="rect">
            <a:avLst/>
          </a:prstGeom>
          <a:solidFill>
            <a:srgbClr val="00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 userDrawn="1"/>
        </p:nvSpPr>
        <p:spPr>
          <a:xfrm>
            <a:off x="3219475" y="6787781"/>
            <a:ext cx="1695674" cy="70219"/>
          </a:xfrm>
          <a:prstGeom prst="rect">
            <a:avLst/>
          </a:prstGeom>
          <a:solidFill>
            <a:srgbClr val="45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 userDrawn="1"/>
        </p:nvSpPr>
        <p:spPr>
          <a:xfrm>
            <a:off x="4915149" y="6787781"/>
            <a:ext cx="4055788" cy="70219"/>
          </a:xfrm>
          <a:prstGeom prst="rect">
            <a:avLst/>
          </a:prstGeom>
          <a:solidFill>
            <a:srgbClr val="29B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 userDrawn="1"/>
        </p:nvSpPr>
        <p:spPr>
          <a:xfrm>
            <a:off x="8970937" y="6787781"/>
            <a:ext cx="1695674" cy="70219"/>
          </a:xfrm>
          <a:prstGeom prst="rect">
            <a:avLst/>
          </a:prstGeom>
          <a:solidFill>
            <a:srgbClr val="82C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Bild 4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1" y="301122"/>
            <a:ext cx="1357541" cy="720000"/>
          </a:xfrm>
          <a:prstGeom prst="rect">
            <a:avLst/>
          </a:prstGeom>
        </p:spPr>
      </p:pic>
      <p:pic>
        <p:nvPicPr>
          <p:cNvPr id="44" name="Bild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8" y="2358097"/>
            <a:ext cx="483630" cy="483630"/>
          </a:xfrm>
          <a:prstGeom prst="rect">
            <a:avLst/>
          </a:prstGeom>
        </p:spPr>
      </p:pic>
      <p:pic>
        <p:nvPicPr>
          <p:cNvPr id="45" name="Bild 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8" y="3372791"/>
            <a:ext cx="483630" cy="483630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8" y="4347332"/>
            <a:ext cx="483630" cy="4836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Ort | Datum | Copyright © Trusted Cloud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1" y="301122"/>
            <a:ext cx="1357541" cy="72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9640801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9"/>
          <p:cNvSpPr>
            <a:spLocks noGrp="1"/>
          </p:cNvSpPr>
          <p:nvPr userDrawn="1">
            <p:ph type="ftr" sz="quarter" idx="3"/>
          </p:nvPr>
        </p:nvSpPr>
        <p:spPr>
          <a:xfrm>
            <a:off x="720000" y="6356352"/>
            <a:ext cx="4114264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marL="0" algn="l" defTabSz="914309" rtl="0" eaLnBrk="1" latinLnBrk="0" hangingPunct="1">
              <a:defRPr lang="de-DE" sz="1200" b="0" i="0" kern="1200" smtClean="0">
                <a:solidFill>
                  <a:srgbClr val="40B39B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Ort | Datum | Copyright © Trusted Cloud 2016</a:t>
            </a:r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10808108" y="6357600"/>
            <a:ext cx="462925" cy="279180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spAutoFit/>
          </a:bodyPr>
          <a:lstStyle/>
          <a:p>
            <a:pPr marL="0" marR="0" lvl="0" indent="0" algn="ctr" defTabSz="95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BADDE-CEDF-4108-ADCD-25C7E5D681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9BFA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pPr marL="0" marR="0" lvl="0" indent="0" algn="ctr" defTabSz="95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29BFA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8805965" cy="84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56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80" r:id="rId3"/>
    <p:sldLayoutId id="2147483681" r:id="rId4"/>
    <p:sldLayoutId id="2147483689" r:id="rId5"/>
    <p:sldLayoutId id="2147483679" r:id="rId6"/>
    <p:sldLayoutId id="2147483665" r:id="rId7"/>
    <p:sldLayoutId id="2147483670" r:id="rId8"/>
    <p:sldLayoutId id="2147483677" r:id="rId9"/>
    <p:sldLayoutId id="2147483671" r:id="rId10"/>
    <p:sldLayoutId id="2147483664" r:id="rId11"/>
    <p:sldLayoutId id="2147483682" r:id="rId12"/>
    <p:sldLayoutId id="2147483684" r:id="rId13"/>
    <p:sldLayoutId id="2147483672" r:id="rId14"/>
    <p:sldLayoutId id="2147483673" r:id="rId15"/>
    <p:sldLayoutId id="2147483676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9BFA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sted-cloud.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fo@trusted-cloud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661" y="3397719"/>
            <a:ext cx="10057090" cy="1844552"/>
          </a:xfrm>
        </p:spPr>
        <p:txBody>
          <a:bodyPr>
            <a:normAutofit/>
          </a:bodyPr>
          <a:lstStyle/>
          <a:p>
            <a:r>
              <a:rPr lang="de-DE" dirty="0"/>
              <a:t>Vertrauenswürdige Cloud Services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1900" dirty="0"/>
              <a:t>Warum gerade Handwerksunternehmen </a:t>
            </a:r>
          </a:p>
          <a:p>
            <a:r>
              <a:rPr lang="de-DE" sz="1900" dirty="0"/>
              <a:t>von Anwendungen aus der Cloud profitieren können!</a:t>
            </a:r>
          </a:p>
        </p:txBody>
      </p:sp>
    </p:spTree>
    <p:extLst>
      <p:ext uri="{BB962C8B-B14F-4D97-AF65-F5344CB8AC3E}">
        <p14:creationId xmlns:p14="http://schemas.microsoft.com/office/powerpoint/2010/main" val="74467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89451" y="2105419"/>
            <a:ext cx="5180925" cy="3834254"/>
          </a:xfrm>
          <a:prstGeom prst="rect">
            <a:avLst/>
          </a:prstGeom>
          <a:solidFill>
            <a:srgbClr val="82C778"/>
          </a:solidFill>
        </p:spPr>
        <p:txBody>
          <a:bodyPr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599" dirty="0">
                <a:solidFill>
                  <a:schemeClr val="bg1"/>
                </a:solidFill>
              </a:rPr>
              <a:t>Wer viel arbeitet hat keine Zeit um Geld zu verdienen!</a:t>
            </a:r>
            <a:endParaRPr lang="de-DE" sz="6599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Problemfeld 3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89451" y="2105417"/>
            <a:ext cx="5214382" cy="3834255"/>
            <a:chOff x="838200" y="2105245"/>
            <a:chExt cx="5215061" cy="383475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105245"/>
              <a:ext cx="5181600" cy="3834754"/>
            </a:xfrm>
            <a:prstGeom prst="rect">
              <a:avLst/>
            </a:prstGeom>
          </p:spPr>
        </p:pic>
        <p:sp>
          <p:nvSpPr>
            <p:cNvPr id="2" name="Rechteck 1"/>
            <p:cNvSpPr/>
            <p:nvPr/>
          </p:nvSpPr>
          <p:spPr>
            <a:xfrm>
              <a:off x="4017063" y="5632222"/>
              <a:ext cx="20361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accent6"/>
                  </a:solidFill>
                </a:rPr>
                <a:t>Rainer Sturm  / pixelio.de</a:t>
              </a:r>
            </a:p>
          </p:txBody>
        </p:sp>
      </p:grpSp>
      <p:sp>
        <p:nvSpPr>
          <p:cNvPr id="12" name="Inhaltsplatzhalter 6"/>
          <p:cNvSpPr>
            <a:spLocks noGrp="1"/>
          </p:cNvSpPr>
          <p:nvPr>
            <p:ph sz="half" idx="4294967295"/>
          </p:nvPr>
        </p:nvSpPr>
        <p:spPr>
          <a:xfrm>
            <a:off x="6171396" y="2105419"/>
            <a:ext cx="5180925" cy="3834254"/>
          </a:xfrm>
        </p:spPr>
        <p:txBody>
          <a:bodyPr wrap="square">
            <a:noAutofit/>
          </a:bodyPr>
          <a:lstStyle/>
          <a:p>
            <a:r>
              <a:rPr lang="de-DE" sz="2100" dirty="0"/>
              <a:t>Die Nebenschauplätze kosten zu viel Zeit!</a:t>
            </a:r>
          </a:p>
          <a:p>
            <a:r>
              <a:rPr lang="de-DE" sz="2100" dirty="0"/>
              <a:t>Es wäre schön wenn man sich auf die Arbeit konzentrieren könnte!</a:t>
            </a:r>
          </a:p>
          <a:p>
            <a:r>
              <a:rPr lang="de-DE" sz="2100" dirty="0"/>
              <a:t>Kunden mit Sonderwünschen sind nachher unzufrieden, weil‘s ja mehr Geld kostet, auch wenn Sie gute Arbeit geleistet haben!</a:t>
            </a:r>
          </a:p>
          <a:p>
            <a:r>
              <a:rPr lang="de-DE" sz="2100" dirty="0"/>
              <a:t>Wenn man mehr Zeit hätte, könnte man auch über den Tellerrand schauen und überlegen was man sonst noch tun kann.</a:t>
            </a:r>
          </a:p>
        </p:txBody>
      </p:sp>
    </p:spTree>
    <p:extLst>
      <p:ext uri="{BB962C8B-B14F-4D97-AF65-F5344CB8AC3E}">
        <p14:creationId xmlns:p14="http://schemas.microsoft.com/office/powerpoint/2010/main" val="36140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838091" y="973201"/>
            <a:ext cx="10514231" cy="1329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4" name="Abgerundetes Rechteck 18"/>
          <p:cNvSpPr/>
          <p:nvPr/>
        </p:nvSpPr>
        <p:spPr>
          <a:xfrm>
            <a:off x="949903" y="5106178"/>
            <a:ext cx="10211449" cy="1163630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Bei Handwerkern und kleinen Unternehmen </a:t>
            </a:r>
            <a:b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wird ein hohes Potential nicht genutzt!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Das Problem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40B39B"/>
                </a:solidFill>
              </a:rPr>
              <a:t>info@trusted-cloud.de</a:t>
            </a:r>
          </a:p>
        </p:txBody>
      </p:sp>
      <p:sp>
        <p:nvSpPr>
          <p:cNvPr id="10" name="Inhaltsplatzhalter 4"/>
          <p:cNvSpPr txBox="1">
            <a:spLocks/>
          </p:cNvSpPr>
          <p:nvPr/>
        </p:nvSpPr>
        <p:spPr>
          <a:xfrm>
            <a:off x="838091" y="2302471"/>
            <a:ext cx="10514231" cy="2658949"/>
          </a:xfrm>
          <a:prstGeom prst="rect">
            <a:avLst/>
          </a:prstGeom>
        </p:spPr>
        <p:txBody>
          <a:bodyPr>
            <a:norm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Calibri "/>
              </a:rPr>
              <a:t>Über 3 Millionen kleine Unternehmen nutzen Ihr Potential nicht!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Verpasste Chancen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Niedergang und „Überalterung“ von Kleinstunternehmen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Geringere Attraktivität für Mitarbeiter und Auszubildende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Calibri "/>
              </a:rPr>
              <a:t> Verringerung der Unternehmensanzahl</a:t>
            </a:r>
          </a:p>
          <a:p>
            <a:endParaRPr lang="de-DE" dirty="0">
              <a:solidFill>
                <a:schemeClr val="tx2">
                  <a:lumMod val="75000"/>
                </a:schemeClr>
              </a:solidFill>
              <a:latin typeface="Calibri "/>
            </a:endParaRPr>
          </a:p>
          <a:p>
            <a:pPr marL="0" indent="0">
              <a:buNone/>
            </a:pPr>
            <a:endParaRPr lang="de-DE" dirty="0">
              <a:solidFill>
                <a:schemeClr val="tx2">
                  <a:lumMod val="75000"/>
                </a:schemeClr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05903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3481918" y="3338337"/>
            <a:ext cx="2428145" cy="3018013"/>
            <a:chOff x="4827380" y="2061975"/>
            <a:chExt cx="2428461" cy="3018406"/>
          </a:xfrm>
        </p:grpSpPr>
        <p:sp>
          <p:nvSpPr>
            <p:cNvPr id="20" name="Freihandform: Form 19"/>
            <p:cNvSpPr/>
            <p:nvPr/>
          </p:nvSpPr>
          <p:spPr>
            <a:xfrm rot="16200000">
              <a:off x="4506177" y="2383178"/>
              <a:ext cx="3018406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21" name="Freihandform: Form 20"/>
            <p:cNvSpPr/>
            <p:nvPr/>
          </p:nvSpPr>
          <p:spPr>
            <a:xfrm>
              <a:off x="4961144" y="2911442"/>
              <a:ext cx="2294697" cy="1954916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Vom Kunden aus </a:t>
              </a:r>
              <a:b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</a:b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direkt auf Daten zugreifen…</a:t>
              </a:r>
              <a: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  <a:t/>
              </a:r>
              <a:b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</a:br>
              <a: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  <a:t>z.B. für Angebote, Materialbestellungen, Verfügbarkeiten von Mitarbeitern…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255503" y="3338338"/>
            <a:ext cx="2375691" cy="3018012"/>
            <a:chOff x="7381426" y="2061976"/>
            <a:chExt cx="2376000" cy="3018405"/>
          </a:xfrm>
        </p:grpSpPr>
        <p:sp>
          <p:nvSpPr>
            <p:cNvPr id="23" name="Freihandform: Form 22"/>
            <p:cNvSpPr/>
            <p:nvPr/>
          </p:nvSpPr>
          <p:spPr>
            <a:xfrm rot="16200000">
              <a:off x="7060223" y="2383179"/>
              <a:ext cx="3018405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24" name="Freihandform: Form 23"/>
            <p:cNvSpPr/>
            <p:nvPr/>
          </p:nvSpPr>
          <p:spPr>
            <a:xfrm>
              <a:off x="7477144" y="2911442"/>
              <a:ext cx="2280280" cy="2168939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Zusammenarbeit mit anderen Gewerken:</a:t>
              </a:r>
              <a:b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</a:br>
              <a:r>
                <a:rPr lang="de-DE" altLang="de-DE" sz="1500" dirty="0">
                  <a:solidFill>
                    <a:prstClr val="black"/>
                  </a:solidFill>
                  <a:ea typeface="Fira Sans" panose="020B0503050000020004" pitchFamily="34" charset="0"/>
                </a:rPr>
                <a:t>z.B. beim Ausbau einer Schule mit Maurer, Tapezierer, Installateur, Fliesenleger… mit Blick auf den Projektplan… wo ist wer und wann? …</a:t>
              </a:r>
            </a:p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endParaRPr lang="de-DE" altLang="de-DE" sz="1500" dirty="0">
                <a:solidFill>
                  <a:prstClr val="black"/>
                </a:solidFill>
                <a:ea typeface="Fira Sans" panose="020B0503050000020004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976632" y="3338338"/>
            <a:ext cx="2375691" cy="3018013"/>
            <a:chOff x="7381425" y="2061976"/>
            <a:chExt cx="2376000" cy="3018406"/>
          </a:xfrm>
        </p:grpSpPr>
        <p:sp>
          <p:nvSpPr>
            <p:cNvPr id="27" name="Freihandform: Form 26"/>
            <p:cNvSpPr/>
            <p:nvPr/>
          </p:nvSpPr>
          <p:spPr>
            <a:xfrm rot="16200000">
              <a:off x="7060222" y="2383179"/>
              <a:ext cx="3018406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28" name="Freihandform: Form 27"/>
            <p:cNvSpPr/>
            <p:nvPr/>
          </p:nvSpPr>
          <p:spPr>
            <a:xfrm>
              <a:off x="7477144" y="2911442"/>
              <a:ext cx="2280280" cy="2038274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Zugriff auf Planungen und Genehmigungsunterlagen …</a:t>
              </a:r>
              <a:b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</a:br>
              <a:endParaRPr lang="de-DE" altLang="de-DE" sz="1500" dirty="0">
                <a:solidFill>
                  <a:prstClr val="black"/>
                </a:solidFill>
                <a:ea typeface="Fira Sans" panose="020B0503050000020004" pitchFamily="34" charset="0"/>
              </a:endParaRPr>
            </a:p>
          </p:txBody>
        </p:sp>
      </p:grpSp>
      <p:sp>
        <p:nvSpPr>
          <p:cNvPr id="12" name="Titel 1"/>
          <p:cNvSpPr txBox="1">
            <a:spLocks/>
          </p:cNvSpPr>
          <p:nvPr/>
        </p:nvSpPr>
        <p:spPr>
          <a:xfrm>
            <a:off x="838091" y="973201"/>
            <a:ext cx="10514231" cy="1329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Ziele – ganz praktisch: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Ellipse 6"/>
          <p:cNvSpPr/>
          <p:nvPr/>
        </p:nvSpPr>
        <p:spPr>
          <a:xfrm>
            <a:off x="1084746" y="2332053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Mobiles arbeiten</a:t>
            </a:r>
          </a:p>
        </p:txBody>
      </p:sp>
      <p:sp>
        <p:nvSpPr>
          <p:cNvPr id="8" name="Ellipse 7"/>
          <p:cNvSpPr/>
          <p:nvPr/>
        </p:nvSpPr>
        <p:spPr>
          <a:xfrm>
            <a:off x="3832103" y="2302472"/>
            <a:ext cx="1727775" cy="1727775"/>
          </a:xfrm>
          <a:prstGeom prst="ellipse">
            <a:avLst/>
          </a:prstGeom>
          <a:solidFill>
            <a:srgbClr val="45BFE5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Auf Daten zugreifen</a:t>
            </a:r>
          </a:p>
        </p:txBody>
      </p:sp>
      <p:sp>
        <p:nvSpPr>
          <p:cNvPr id="9" name="Ellipse 8"/>
          <p:cNvSpPr/>
          <p:nvPr/>
        </p:nvSpPr>
        <p:spPr>
          <a:xfrm>
            <a:off x="6579459" y="2302472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Zusammen-</a:t>
            </a:r>
            <a:b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spc="-30" dirty="0" err="1">
                <a:solidFill>
                  <a:schemeClr val="tx1"/>
                </a:solidFill>
                <a:ea typeface="Fira Sans" panose="020B0503050000020004" pitchFamily="34" charset="0"/>
              </a:rPr>
              <a:t>arbeit</a:t>
            </a:r>
            <a:endParaRPr lang="de-DE" sz="1600" b="1" spc="-30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koordinieren</a:t>
            </a:r>
          </a:p>
        </p:txBody>
      </p:sp>
      <p:sp>
        <p:nvSpPr>
          <p:cNvPr id="10" name="Ellipse 9"/>
          <p:cNvSpPr/>
          <p:nvPr/>
        </p:nvSpPr>
        <p:spPr>
          <a:xfrm>
            <a:off x="9300589" y="2302471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Immer</a:t>
            </a:r>
          </a:p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aktuell Bescheid wissen</a:t>
            </a:r>
          </a:p>
        </p:txBody>
      </p:sp>
    </p:spTree>
    <p:extLst>
      <p:ext uri="{BB962C8B-B14F-4D97-AF65-F5344CB8AC3E}">
        <p14:creationId xmlns:p14="http://schemas.microsoft.com/office/powerpoint/2010/main" val="35604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838091" y="973201"/>
            <a:ext cx="10514231" cy="13292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4" name="Abgerundetes Rechteck 18"/>
          <p:cNvSpPr/>
          <p:nvPr/>
        </p:nvSpPr>
        <p:spPr>
          <a:xfrm>
            <a:off x="949903" y="4322502"/>
            <a:ext cx="10211449" cy="1947306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Höhere Effektivität </a:t>
            </a:r>
            <a:b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2800" b="1" dirty="0">
                <a:solidFill>
                  <a:schemeClr val="tx1"/>
                </a:solidFill>
                <a:ea typeface="Fira Sans" panose="020B0503050000020004" pitchFamily="34" charset="0"/>
              </a:rPr>
              <a:t>schafft Platz für Ihre Innovation!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Ziele: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15" name="Inhaltsplatzhalter 4"/>
          <p:cNvSpPr txBox="1">
            <a:spLocks/>
          </p:cNvSpPr>
          <p:nvPr/>
        </p:nvSpPr>
        <p:spPr>
          <a:xfrm>
            <a:off x="838091" y="2216426"/>
            <a:ext cx="10514231" cy="2744994"/>
          </a:xfrm>
          <a:prstGeom prst="rect">
            <a:avLst/>
          </a:prstGeom>
        </p:spPr>
        <p:txBody>
          <a:bodyPr>
            <a:norm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latin typeface="+mn-lt"/>
              </a:rPr>
              <a:t>Die Vorteile der Cloud Angebote nutzen!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+mn-lt"/>
              </a:rPr>
              <a:t> Zeit einsparen und höhere Margen erzielen!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+mn-lt"/>
              </a:rPr>
              <a:t> Zeit für neue Ideen und Ausrichtungen!</a:t>
            </a:r>
          </a:p>
          <a:p>
            <a:pPr marL="712717" indent="-226990">
              <a:buClr>
                <a:srgbClr val="40B39B"/>
              </a:buClr>
              <a:buFont typeface="Fira Sans" panose="020B0503050000020004" pitchFamily="34" charset="0"/>
              <a:buChar char="➡"/>
            </a:pPr>
            <a:r>
              <a:rPr lang="de-DE" dirty="0">
                <a:latin typeface="+mn-lt"/>
              </a:rPr>
              <a:t> Attraktivität für Mitarbeiter und neue Kunden!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14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2435052"/>
            <a:ext cx="10514231" cy="35351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Lösungen?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Es gibt Sie!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4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Ein Praxisbeispiel:</a:t>
            </a:r>
            <a:br>
              <a:rPr lang="de-DE" sz="4000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60"/>
          <a:stretch/>
        </p:blipFill>
        <p:spPr>
          <a:xfrm>
            <a:off x="1944142" y="1533923"/>
            <a:ext cx="8302129" cy="475849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7"/>
          <a:stretch/>
        </p:blipFill>
        <p:spPr>
          <a:xfrm>
            <a:off x="1944142" y="1533923"/>
            <a:ext cx="8302129" cy="47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e 46"/>
          <p:cNvSpPr/>
          <p:nvPr/>
        </p:nvSpPr>
        <p:spPr>
          <a:xfrm>
            <a:off x="4213330" y="2107101"/>
            <a:ext cx="3777231" cy="3777231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lnSpc>
                <a:spcPct val="75000"/>
              </a:lnSpc>
            </a:pPr>
            <a:endParaRPr lang="de-DE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de-DE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</a:pPr>
            <a:endParaRPr lang="de-DE" sz="12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ihandform: Form 13"/>
          <p:cNvSpPr/>
          <p:nvPr/>
        </p:nvSpPr>
        <p:spPr>
          <a:xfrm>
            <a:off x="5498406" y="1066984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40B3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Freihandform: Form 14"/>
          <p:cNvSpPr/>
          <p:nvPr/>
        </p:nvSpPr>
        <p:spPr>
          <a:xfrm rot="1350000">
            <a:off x="6756444" y="1802127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16" name="Freihandform: Form 15"/>
          <p:cNvSpPr/>
          <p:nvPr/>
        </p:nvSpPr>
        <p:spPr>
          <a:xfrm>
            <a:off x="7155563" y="1753400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Werbung,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Kunden-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ansprache</a:t>
            </a: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Adress-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verwaltung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reihandform: Form 16"/>
          <p:cNvSpPr/>
          <p:nvPr/>
        </p:nvSpPr>
        <p:spPr>
          <a:xfrm rot="4050000">
            <a:off x="7933102" y="2969042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18" name="Freihandform: Form 17"/>
          <p:cNvSpPr/>
          <p:nvPr/>
        </p:nvSpPr>
        <p:spPr>
          <a:xfrm>
            <a:off x="7841978" y="3410555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Angebot,</a:t>
            </a:r>
            <a:b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Kosten-voranschlag,</a:t>
            </a:r>
            <a:b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Auftrag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ihandform: Form 18"/>
          <p:cNvSpPr/>
          <p:nvPr/>
        </p:nvSpPr>
        <p:spPr>
          <a:xfrm rot="17550000">
            <a:off x="7939992" y="4626196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0" name="Freihandform: Form 19"/>
          <p:cNvSpPr/>
          <p:nvPr/>
        </p:nvSpPr>
        <p:spPr>
          <a:xfrm>
            <a:off x="7155563" y="5067709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0096C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Produkt,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Herstellung</a:t>
            </a:r>
            <a:b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Dienstleistung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Freihandform: Form 20"/>
          <p:cNvSpPr/>
          <p:nvPr/>
        </p:nvSpPr>
        <p:spPr>
          <a:xfrm rot="20250000">
            <a:off x="6773077" y="5802852"/>
            <a:ext cx="318050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2" name="Freihandform: Form 21"/>
          <p:cNvSpPr/>
          <p:nvPr/>
        </p:nvSpPr>
        <p:spPr>
          <a:xfrm>
            <a:off x="5498406" y="5754127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40B3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Kunde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Freihandform: Form 22"/>
          <p:cNvSpPr/>
          <p:nvPr/>
        </p:nvSpPr>
        <p:spPr>
          <a:xfrm rot="1350000">
            <a:off x="5115920" y="5809742"/>
            <a:ext cx="318050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4" name="Freihandform: Form 23"/>
          <p:cNvSpPr/>
          <p:nvPr/>
        </p:nvSpPr>
        <p:spPr>
          <a:xfrm>
            <a:off x="3841249" y="5067709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  <a:solidFill>
            <a:srgbClr val="0096C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Überprüfung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reihandform: Form 24"/>
          <p:cNvSpPr/>
          <p:nvPr/>
        </p:nvSpPr>
        <p:spPr>
          <a:xfrm rot="4050000">
            <a:off x="3939263" y="4642828"/>
            <a:ext cx="318050" cy="402842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292933" y="296822"/>
                </a:moveTo>
                <a:lnTo>
                  <a:pt x="146466" y="296822"/>
                </a:lnTo>
                <a:lnTo>
                  <a:pt x="146466" y="371028"/>
                </a:lnTo>
                <a:lnTo>
                  <a:pt x="0" y="185514"/>
                </a:lnTo>
                <a:lnTo>
                  <a:pt x="146466" y="0"/>
                </a:lnTo>
                <a:lnTo>
                  <a:pt x="146466" y="74206"/>
                </a:lnTo>
                <a:lnTo>
                  <a:pt x="292933" y="74206"/>
                </a:lnTo>
                <a:lnTo>
                  <a:pt x="292933" y="29682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6" name="Freihandform: Form 25"/>
          <p:cNvSpPr/>
          <p:nvPr/>
        </p:nvSpPr>
        <p:spPr>
          <a:xfrm>
            <a:off x="3154833" y="3410555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Rechnung</a:t>
            </a:r>
            <a:endParaRPr lang="de-DE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Freihandform: Form 26"/>
          <p:cNvSpPr/>
          <p:nvPr/>
        </p:nvSpPr>
        <p:spPr>
          <a:xfrm rot="17550000">
            <a:off x="3932373" y="2985674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28" name="Freihandform: Form 27"/>
          <p:cNvSpPr/>
          <p:nvPr/>
        </p:nvSpPr>
        <p:spPr>
          <a:xfrm>
            <a:off x="3841249" y="1753400"/>
            <a:ext cx="1193601" cy="1193599"/>
          </a:xfrm>
          <a:custGeom>
            <a:avLst/>
            <a:gdLst>
              <a:gd name="connsiteX0" fmla="*/ 0 w 1099343"/>
              <a:gd name="connsiteY0" fmla="*/ 549672 h 1099343"/>
              <a:gd name="connsiteX1" fmla="*/ 549672 w 1099343"/>
              <a:gd name="connsiteY1" fmla="*/ 0 h 1099343"/>
              <a:gd name="connsiteX2" fmla="*/ 1099344 w 1099343"/>
              <a:gd name="connsiteY2" fmla="*/ 549672 h 1099343"/>
              <a:gd name="connsiteX3" fmla="*/ 549672 w 1099343"/>
              <a:gd name="connsiteY3" fmla="*/ 1099344 h 1099343"/>
              <a:gd name="connsiteX4" fmla="*/ 0 w 1099343"/>
              <a:gd name="connsiteY4" fmla="*/ 549672 h 109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3" h="1099343">
                <a:moveTo>
                  <a:pt x="0" y="549672"/>
                </a:moveTo>
                <a:cubicBezTo>
                  <a:pt x="0" y="246097"/>
                  <a:pt x="246097" y="0"/>
                  <a:pt x="549672" y="0"/>
                </a:cubicBezTo>
                <a:cubicBezTo>
                  <a:pt x="853247" y="0"/>
                  <a:pt x="1099344" y="246097"/>
                  <a:pt x="1099344" y="549672"/>
                </a:cubicBezTo>
                <a:cubicBezTo>
                  <a:pt x="1099344" y="853247"/>
                  <a:pt x="853247" y="1099344"/>
                  <a:pt x="549672" y="1099344"/>
                </a:cubicBezTo>
                <a:cubicBezTo>
                  <a:pt x="246097" y="1099344"/>
                  <a:pt x="0" y="853247"/>
                  <a:pt x="0" y="5496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1200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Geldeingang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Freihandform: Form 28"/>
          <p:cNvSpPr/>
          <p:nvPr/>
        </p:nvSpPr>
        <p:spPr>
          <a:xfrm rot="20250000">
            <a:off x="5099287" y="1809017"/>
            <a:ext cx="318049" cy="402840"/>
          </a:xfrm>
          <a:custGeom>
            <a:avLst/>
            <a:gdLst>
              <a:gd name="connsiteX0" fmla="*/ 0 w 292933"/>
              <a:gd name="connsiteY0" fmla="*/ 74206 h 371028"/>
              <a:gd name="connsiteX1" fmla="*/ 146467 w 292933"/>
              <a:gd name="connsiteY1" fmla="*/ 74206 h 371028"/>
              <a:gd name="connsiteX2" fmla="*/ 146467 w 292933"/>
              <a:gd name="connsiteY2" fmla="*/ 0 h 371028"/>
              <a:gd name="connsiteX3" fmla="*/ 292933 w 292933"/>
              <a:gd name="connsiteY3" fmla="*/ 185514 h 371028"/>
              <a:gd name="connsiteX4" fmla="*/ 146467 w 292933"/>
              <a:gd name="connsiteY4" fmla="*/ 371028 h 371028"/>
              <a:gd name="connsiteX5" fmla="*/ 146467 w 292933"/>
              <a:gd name="connsiteY5" fmla="*/ 296822 h 371028"/>
              <a:gd name="connsiteX6" fmla="*/ 0 w 292933"/>
              <a:gd name="connsiteY6" fmla="*/ 296822 h 371028"/>
              <a:gd name="connsiteX7" fmla="*/ 0 w 292933"/>
              <a:gd name="connsiteY7" fmla="*/ 74206 h 3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933" h="371028">
                <a:moveTo>
                  <a:pt x="0" y="74206"/>
                </a:moveTo>
                <a:lnTo>
                  <a:pt x="146467" y="74206"/>
                </a:lnTo>
                <a:lnTo>
                  <a:pt x="146467" y="0"/>
                </a:lnTo>
                <a:lnTo>
                  <a:pt x="292933" y="185514"/>
                </a:lnTo>
                <a:lnTo>
                  <a:pt x="146467" y="371028"/>
                </a:lnTo>
                <a:lnTo>
                  <a:pt x="146467" y="296822"/>
                </a:lnTo>
                <a:lnTo>
                  <a:pt x="0" y="296822"/>
                </a:lnTo>
                <a:lnTo>
                  <a:pt x="0" y="7420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de-DE" sz="1200"/>
          </a:p>
        </p:txBody>
      </p:sp>
      <p:sp>
        <p:nvSpPr>
          <p:cNvPr id="3" name="Ellipse 2"/>
          <p:cNvSpPr/>
          <p:nvPr/>
        </p:nvSpPr>
        <p:spPr>
          <a:xfrm>
            <a:off x="5202202" y="4136769"/>
            <a:ext cx="3254897" cy="325489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Sprechblase: oval 30"/>
          <p:cNvSpPr/>
          <p:nvPr/>
        </p:nvSpPr>
        <p:spPr>
          <a:xfrm>
            <a:off x="8960278" y="2107101"/>
            <a:ext cx="3555537" cy="2862135"/>
          </a:xfrm>
          <a:prstGeom prst="wedgeEllipseCallout">
            <a:avLst>
              <a:gd name="adj1" fmla="val -64352"/>
              <a:gd name="adj2" fmla="val 665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Darauf möchten Sie sich konzentrieren!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Ihre Prozesse:</a:t>
            </a:r>
          </a:p>
        </p:txBody>
      </p:sp>
    </p:spTree>
    <p:extLst>
      <p:ext uri="{BB962C8B-B14F-4D97-AF65-F5344CB8AC3E}">
        <p14:creationId xmlns:p14="http://schemas.microsoft.com/office/powerpoint/2010/main" val="1184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485156" y="1727630"/>
            <a:ext cx="5220100" cy="5220096"/>
            <a:chOff x="4106227" y="1809379"/>
            <a:chExt cx="3933826" cy="3933823"/>
          </a:xfrm>
        </p:grpSpPr>
        <p:sp>
          <p:nvSpPr>
            <p:cNvPr id="47" name="Ellipse 46"/>
            <p:cNvSpPr/>
            <p:nvPr/>
          </p:nvSpPr>
          <p:spPr>
            <a:xfrm>
              <a:off x="4814290" y="2505147"/>
              <a:ext cx="2526715" cy="2526715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endParaRPr 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5000"/>
                </a:lnSpc>
              </a:pPr>
              <a:endParaRPr 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75000"/>
                </a:lnSpc>
              </a:pPr>
              <a:endParaRPr lang="de-DE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ihandform: Form 13"/>
            <p:cNvSpPr/>
            <p:nvPr/>
          </p:nvSpPr>
          <p:spPr>
            <a:xfrm>
              <a:off x="5673921" y="1809379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rgbClr val="40B3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Firma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Freihandform: Form 14"/>
            <p:cNvSpPr/>
            <p:nvPr/>
          </p:nvSpPr>
          <p:spPr>
            <a:xfrm rot="1350000">
              <a:off x="6515464" y="2301140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16" name="Freihandform: Form 15"/>
            <p:cNvSpPr/>
            <p:nvPr/>
          </p:nvSpPr>
          <p:spPr>
            <a:xfrm>
              <a:off x="6782448" y="2268545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Werbung,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Kunden-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ansprache</a:t>
              </a:r>
              <a:endParaRPr lang="de-DE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Freihandform: Form 16"/>
            <p:cNvSpPr/>
            <p:nvPr/>
          </p:nvSpPr>
          <p:spPr>
            <a:xfrm rot="4050000">
              <a:off x="7302570" y="3081728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18" name="Freihandform: Form 17"/>
            <p:cNvSpPr/>
            <p:nvPr/>
          </p:nvSpPr>
          <p:spPr>
            <a:xfrm>
              <a:off x="7241614" y="3377071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Angebot,</a:t>
              </a:r>
              <a:b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Kosten-voranschlag,</a:t>
              </a:r>
              <a:b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Auftrag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Freihandform: Form 18"/>
            <p:cNvSpPr/>
            <p:nvPr/>
          </p:nvSpPr>
          <p:spPr>
            <a:xfrm rot="17550000">
              <a:off x="7307178" y="4190254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0" name="Freihandform: Form 19"/>
            <p:cNvSpPr/>
            <p:nvPr/>
          </p:nvSpPr>
          <p:spPr>
            <a:xfrm>
              <a:off x="6782448" y="4485597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Produkt,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Herstellung</a:t>
              </a:r>
              <a:b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200" dirty="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Dienstleistung</a:t>
              </a:r>
              <a:endParaRPr lang="de-DE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Freihandform: Form 20"/>
            <p:cNvSpPr/>
            <p:nvPr/>
          </p:nvSpPr>
          <p:spPr>
            <a:xfrm rot="20250000">
              <a:off x="6526590" y="4977358"/>
              <a:ext cx="212754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2" name="Freihandform: Form 21"/>
            <p:cNvSpPr/>
            <p:nvPr/>
          </p:nvSpPr>
          <p:spPr>
            <a:xfrm>
              <a:off x="5673921" y="4944764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rgbClr val="40B3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Kunde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reihandform: Form 22"/>
            <p:cNvSpPr/>
            <p:nvPr/>
          </p:nvSpPr>
          <p:spPr>
            <a:xfrm rot="1350000">
              <a:off x="5418063" y="4981967"/>
              <a:ext cx="212754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4" name="Freihandform: Form 23"/>
            <p:cNvSpPr/>
            <p:nvPr/>
          </p:nvSpPr>
          <p:spPr>
            <a:xfrm>
              <a:off x="4565394" y="4485597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  <a:solidFill>
              <a:srgbClr val="0096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Überprüfung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Freihandform: Form 24"/>
            <p:cNvSpPr/>
            <p:nvPr/>
          </p:nvSpPr>
          <p:spPr>
            <a:xfrm rot="4050000">
              <a:off x="4630958" y="4201379"/>
              <a:ext cx="212754" cy="269474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292933" y="296822"/>
                  </a:moveTo>
                  <a:lnTo>
                    <a:pt x="146466" y="296822"/>
                  </a:lnTo>
                  <a:lnTo>
                    <a:pt x="146466" y="371028"/>
                  </a:lnTo>
                  <a:lnTo>
                    <a:pt x="0" y="185514"/>
                  </a:lnTo>
                  <a:lnTo>
                    <a:pt x="146466" y="0"/>
                  </a:lnTo>
                  <a:lnTo>
                    <a:pt x="146466" y="74206"/>
                  </a:lnTo>
                  <a:lnTo>
                    <a:pt x="292933" y="74206"/>
                  </a:lnTo>
                  <a:lnTo>
                    <a:pt x="292933" y="29682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6" name="Freihandform: Form 25"/>
            <p:cNvSpPr/>
            <p:nvPr/>
          </p:nvSpPr>
          <p:spPr>
            <a:xfrm>
              <a:off x="4106227" y="3377071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Rechnung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Freihandform: Form 26"/>
            <p:cNvSpPr/>
            <p:nvPr/>
          </p:nvSpPr>
          <p:spPr>
            <a:xfrm rot="17550000">
              <a:off x="4626350" y="3092854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  <p:sp>
          <p:nvSpPr>
            <p:cNvPr id="28" name="Freihandform: Form 27"/>
            <p:cNvSpPr/>
            <p:nvPr/>
          </p:nvSpPr>
          <p:spPr>
            <a:xfrm>
              <a:off x="4565394" y="2268545"/>
              <a:ext cx="798439" cy="798438"/>
            </a:xfrm>
            <a:custGeom>
              <a:avLst/>
              <a:gdLst>
                <a:gd name="connsiteX0" fmla="*/ 0 w 1099343"/>
                <a:gd name="connsiteY0" fmla="*/ 549672 h 1099343"/>
                <a:gd name="connsiteX1" fmla="*/ 549672 w 1099343"/>
                <a:gd name="connsiteY1" fmla="*/ 0 h 1099343"/>
                <a:gd name="connsiteX2" fmla="*/ 1099344 w 1099343"/>
                <a:gd name="connsiteY2" fmla="*/ 549672 h 1099343"/>
                <a:gd name="connsiteX3" fmla="*/ 549672 w 1099343"/>
                <a:gd name="connsiteY3" fmla="*/ 1099344 h 1099343"/>
                <a:gd name="connsiteX4" fmla="*/ 0 w 1099343"/>
                <a:gd name="connsiteY4" fmla="*/ 549672 h 10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9343" h="1099343">
                  <a:moveTo>
                    <a:pt x="0" y="549672"/>
                  </a:moveTo>
                  <a:cubicBezTo>
                    <a:pt x="0" y="246097"/>
                    <a:pt x="246097" y="0"/>
                    <a:pt x="549672" y="0"/>
                  </a:cubicBezTo>
                  <a:cubicBezTo>
                    <a:pt x="853247" y="0"/>
                    <a:pt x="1099344" y="246097"/>
                    <a:pt x="1099344" y="549672"/>
                  </a:cubicBezTo>
                  <a:cubicBezTo>
                    <a:pt x="1099344" y="853247"/>
                    <a:pt x="853247" y="1099344"/>
                    <a:pt x="549672" y="1099344"/>
                  </a:cubicBezTo>
                  <a:cubicBezTo>
                    <a:pt x="246097" y="1099344"/>
                    <a:pt x="0" y="853247"/>
                    <a:pt x="0" y="549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200">
                  <a:solidFill>
                    <a:srgbClr val="FFFFFF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Geldeingang</a:t>
              </a:r>
              <a:endParaRPr lang="de-DE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Freihandform: Form 28"/>
            <p:cNvSpPr/>
            <p:nvPr/>
          </p:nvSpPr>
          <p:spPr>
            <a:xfrm rot="20250000">
              <a:off x="5406937" y="2305749"/>
              <a:ext cx="212753" cy="269473"/>
            </a:xfrm>
            <a:custGeom>
              <a:avLst/>
              <a:gdLst>
                <a:gd name="connsiteX0" fmla="*/ 0 w 292933"/>
                <a:gd name="connsiteY0" fmla="*/ 74206 h 371028"/>
                <a:gd name="connsiteX1" fmla="*/ 146467 w 292933"/>
                <a:gd name="connsiteY1" fmla="*/ 74206 h 371028"/>
                <a:gd name="connsiteX2" fmla="*/ 146467 w 292933"/>
                <a:gd name="connsiteY2" fmla="*/ 0 h 371028"/>
                <a:gd name="connsiteX3" fmla="*/ 292933 w 292933"/>
                <a:gd name="connsiteY3" fmla="*/ 185514 h 371028"/>
                <a:gd name="connsiteX4" fmla="*/ 146467 w 292933"/>
                <a:gd name="connsiteY4" fmla="*/ 371028 h 371028"/>
                <a:gd name="connsiteX5" fmla="*/ 146467 w 292933"/>
                <a:gd name="connsiteY5" fmla="*/ 296822 h 371028"/>
                <a:gd name="connsiteX6" fmla="*/ 0 w 292933"/>
                <a:gd name="connsiteY6" fmla="*/ 296822 h 371028"/>
                <a:gd name="connsiteX7" fmla="*/ 0 w 292933"/>
                <a:gd name="connsiteY7" fmla="*/ 74206 h 3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933" h="371028">
                  <a:moveTo>
                    <a:pt x="0" y="74206"/>
                  </a:moveTo>
                  <a:lnTo>
                    <a:pt x="146467" y="74206"/>
                  </a:lnTo>
                  <a:lnTo>
                    <a:pt x="146467" y="0"/>
                  </a:lnTo>
                  <a:lnTo>
                    <a:pt x="292933" y="185514"/>
                  </a:lnTo>
                  <a:lnTo>
                    <a:pt x="146467" y="371028"/>
                  </a:lnTo>
                  <a:lnTo>
                    <a:pt x="146467" y="296822"/>
                  </a:lnTo>
                  <a:lnTo>
                    <a:pt x="0" y="296822"/>
                  </a:lnTo>
                  <a:lnTo>
                    <a:pt x="0" y="7420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endParaRPr lang="de-DE" sz="1200"/>
            </a:p>
          </p:txBody>
        </p:sp>
      </p:grpSp>
      <p:sp>
        <p:nvSpPr>
          <p:cNvPr id="30" name="Sprechblase: oval 29"/>
          <p:cNvSpPr/>
          <p:nvPr/>
        </p:nvSpPr>
        <p:spPr>
          <a:xfrm>
            <a:off x="7812698" y="1217539"/>
            <a:ext cx="2967667" cy="1179754"/>
          </a:xfrm>
          <a:prstGeom prst="wedgeEllipseCallout">
            <a:avLst>
              <a:gd name="adj1" fmla="val -48816"/>
              <a:gd name="adj2" fmla="val 6393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CRM: Moderne Adressverwaltung</a:t>
            </a:r>
          </a:p>
        </p:txBody>
      </p:sp>
      <p:sp>
        <p:nvSpPr>
          <p:cNvPr id="31" name="Sprechblase: oval 30"/>
          <p:cNvSpPr/>
          <p:nvPr/>
        </p:nvSpPr>
        <p:spPr>
          <a:xfrm>
            <a:off x="8670126" y="4475913"/>
            <a:ext cx="2739455" cy="1179754"/>
          </a:xfrm>
          <a:prstGeom prst="wedgeEllipseCallout">
            <a:avLst>
              <a:gd name="adj1" fmla="val -74829"/>
              <a:gd name="adj2" fmla="val 5595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Mobile Zeiterfassung</a:t>
            </a:r>
          </a:p>
        </p:txBody>
      </p:sp>
      <p:sp>
        <p:nvSpPr>
          <p:cNvPr id="33" name="Sprechblase: oval 32"/>
          <p:cNvSpPr/>
          <p:nvPr/>
        </p:nvSpPr>
        <p:spPr>
          <a:xfrm>
            <a:off x="915083" y="4949512"/>
            <a:ext cx="2739455" cy="1179754"/>
          </a:xfrm>
          <a:prstGeom prst="wedgeEllipseCallout">
            <a:avLst>
              <a:gd name="adj1" fmla="val 68977"/>
              <a:gd name="adj2" fmla="val 29745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Kollaboration</a:t>
            </a:r>
          </a:p>
        </p:txBody>
      </p:sp>
      <p:sp>
        <p:nvSpPr>
          <p:cNvPr id="3" name="Rechteck 2"/>
          <p:cNvSpPr/>
          <p:nvPr/>
        </p:nvSpPr>
        <p:spPr>
          <a:xfrm>
            <a:off x="838091" y="1919048"/>
            <a:ext cx="2256100" cy="184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… damit Sie die </a:t>
            </a:r>
            <a:br>
              <a:rPr lang="de-DE" b="1" dirty="0"/>
            </a:br>
            <a:r>
              <a:rPr lang="de-DE" b="1" dirty="0"/>
              <a:t>vielen anderen </a:t>
            </a:r>
          </a:p>
          <a:p>
            <a:r>
              <a:rPr lang="de-DE" b="1" dirty="0"/>
              <a:t>Arbeiten einfacher bewältigen und mehr Geld verdienen können!</a:t>
            </a:r>
          </a:p>
        </p:txBody>
      </p:sp>
      <p:sp>
        <p:nvSpPr>
          <p:cNvPr id="37" name="Ellipse 36"/>
          <p:cNvSpPr/>
          <p:nvPr/>
        </p:nvSpPr>
        <p:spPr>
          <a:xfrm>
            <a:off x="4980546" y="4057530"/>
            <a:ext cx="2173934" cy="173563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PC,</a:t>
            </a:r>
            <a:br>
              <a:rPr lang="de-DE" sz="2000" b="1" dirty="0"/>
            </a:br>
            <a:r>
              <a:rPr lang="de-DE" sz="2000" b="1" dirty="0"/>
              <a:t>Server,</a:t>
            </a:r>
            <a:br>
              <a:rPr lang="de-DE" sz="2000" b="1" dirty="0"/>
            </a:br>
            <a:r>
              <a:rPr lang="de-DE" sz="2000" b="1" dirty="0"/>
              <a:t>Mobilgeräte</a:t>
            </a:r>
          </a:p>
        </p:txBody>
      </p:sp>
      <p:sp>
        <p:nvSpPr>
          <p:cNvPr id="38" name="Ellipse 37"/>
          <p:cNvSpPr/>
          <p:nvPr/>
        </p:nvSpPr>
        <p:spPr>
          <a:xfrm>
            <a:off x="6936146" y="5193667"/>
            <a:ext cx="1260583" cy="126058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Sprechblase: oval 31"/>
          <p:cNvSpPr/>
          <p:nvPr/>
        </p:nvSpPr>
        <p:spPr>
          <a:xfrm>
            <a:off x="8786865" y="2973233"/>
            <a:ext cx="2739455" cy="1179754"/>
          </a:xfrm>
          <a:prstGeom prst="wedgeEllipseCallout">
            <a:avLst>
              <a:gd name="adj1" fmla="val -58141"/>
              <a:gd name="adj2" fmla="val 50259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/>
              <a:t>ERP Branchensoftware Buchhaltung</a:t>
            </a:r>
          </a:p>
        </p:txBody>
      </p:sp>
      <p:sp>
        <p:nvSpPr>
          <p:cNvPr id="35" name="Sprechblase: oval 34"/>
          <p:cNvSpPr/>
          <p:nvPr/>
        </p:nvSpPr>
        <p:spPr>
          <a:xfrm>
            <a:off x="8777905" y="2973233"/>
            <a:ext cx="2739455" cy="1179754"/>
          </a:xfrm>
          <a:prstGeom prst="wedgeEllipseCallout">
            <a:avLst>
              <a:gd name="adj1" fmla="val -208818"/>
              <a:gd name="adj2" fmla="val 42281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/>
              <a:t>ERP </a:t>
            </a:r>
            <a:r>
              <a:rPr lang="de-DE" sz="2000" b="1" dirty="0" err="1"/>
              <a:t>BranchensoftwareBuchhaltung</a:t>
            </a:r>
            <a:endParaRPr lang="de-DE" sz="2000" b="1" dirty="0"/>
          </a:p>
        </p:txBody>
      </p:sp>
      <p:sp>
        <p:nvSpPr>
          <p:cNvPr id="36" name="Sprechblase: oval 35"/>
          <p:cNvSpPr/>
          <p:nvPr/>
        </p:nvSpPr>
        <p:spPr>
          <a:xfrm>
            <a:off x="8795824" y="2973233"/>
            <a:ext cx="2739455" cy="1179754"/>
          </a:xfrm>
          <a:prstGeom prst="wedgeEllipseCallout">
            <a:avLst>
              <a:gd name="adj1" fmla="val -196548"/>
              <a:gd name="adj2" fmla="val -43194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/>
              <a:t>ERP </a:t>
            </a:r>
            <a:r>
              <a:rPr lang="de-DE" sz="2000" b="1" dirty="0" err="1"/>
              <a:t>BranchensoftwareBuchhaltung</a:t>
            </a:r>
            <a:endParaRPr lang="de-DE" sz="20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Passende Services …</a:t>
            </a:r>
          </a:p>
        </p:txBody>
      </p:sp>
    </p:spTree>
    <p:extLst>
      <p:ext uri="{BB962C8B-B14F-4D97-AF65-F5344CB8AC3E}">
        <p14:creationId xmlns:p14="http://schemas.microsoft.com/office/powerpoint/2010/main" val="34592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7" grpId="0" animBg="1"/>
      <p:bldP spid="38" grpId="0" animBg="1"/>
      <p:bldP spid="32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2435052"/>
            <a:ext cx="10514231" cy="35351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endParaRPr lang="de-DE" sz="6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Wer hilft?</a:t>
            </a:r>
            <a:endParaRPr lang="de-DE" sz="6600" dirty="0">
              <a:latin typeface="Cambria" panose="02040503050406030204" pitchFamily="18" charset="0"/>
            </a:endParaRPr>
          </a:p>
        </p:txBody>
      </p:sp>
      <p:sp>
        <p:nvSpPr>
          <p:cNvPr id="5" name="Sprechblase: oval 4"/>
          <p:cNvSpPr/>
          <p:nvPr/>
        </p:nvSpPr>
        <p:spPr>
          <a:xfrm>
            <a:off x="174789" y="224157"/>
            <a:ext cx="5455628" cy="2862135"/>
          </a:xfrm>
          <a:prstGeom prst="wedgeEllipseCallout">
            <a:avLst>
              <a:gd name="adj1" fmla="val 70679"/>
              <a:gd name="adj2" fmla="val 5688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Ab hier wenden wir uns auch an Ihre Verbände…</a:t>
            </a:r>
          </a:p>
        </p:txBody>
      </p:sp>
    </p:spTree>
    <p:extLst>
      <p:ext uri="{BB962C8B-B14F-4D97-AF65-F5344CB8AC3E}">
        <p14:creationId xmlns:p14="http://schemas.microsoft.com/office/powerpoint/2010/main" val="20891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806049" y="1343538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Ihre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HWK</a:t>
            </a:r>
          </a:p>
        </p:txBody>
      </p:sp>
      <p:sp>
        <p:nvSpPr>
          <p:cNvPr id="12" name="Ellipse 11"/>
          <p:cNvSpPr/>
          <p:nvPr/>
        </p:nvSpPr>
        <p:spPr>
          <a:xfrm>
            <a:off x="2994204" y="1313957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… über Workshops mit dem Dialog-konzept</a:t>
            </a:r>
          </a:p>
        </p:txBody>
      </p:sp>
      <p:sp>
        <p:nvSpPr>
          <p:cNvPr id="13" name="Ellipse 12"/>
          <p:cNvSpPr/>
          <p:nvPr/>
        </p:nvSpPr>
        <p:spPr>
          <a:xfrm>
            <a:off x="5208709" y="1313957"/>
            <a:ext cx="1727775" cy="17277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… von der Mittelstand 4.0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Agentur Cloud</a:t>
            </a:r>
            <a:b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  <a:p>
            <a:pPr algn="ctr"/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402710" y="1313956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Und die Plattform </a:t>
            </a:r>
            <a:r>
              <a:rPr lang="de-DE" sz="1600" b="1" dirty="0" err="1">
                <a:solidFill>
                  <a:schemeClr val="tx1"/>
                </a:solidFill>
                <a:ea typeface="Fira Sans" panose="020B0503050000020004" pitchFamily="34" charset="0"/>
              </a:rPr>
              <a:t>Trusted</a:t>
            </a:r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 Cloud</a:t>
            </a:r>
          </a:p>
        </p:txBody>
      </p:sp>
      <p:sp>
        <p:nvSpPr>
          <p:cNvPr id="16" name="Ellipse 15"/>
          <p:cNvSpPr/>
          <p:nvPr/>
        </p:nvSpPr>
        <p:spPr>
          <a:xfrm>
            <a:off x="9617216" y="1313956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Gelistete</a:t>
            </a:r>
            <a:b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Dienstleister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hilft bei der Vorauswahl</a:t>
            </a: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9" name="Abgerundetes Rechteck 18"/>
          <p:cNvSpPr/>
          <p:nvPr/>
        </p:nvSpPr>
        <p:spPr>
          <a:xfrm>
            <a:off x="786279" y="5017725"/>
            <a:ext cx="10566043" cy="997397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ea typeface="Fira Sans" panose="020B0503050000020004" pitchFamily="34" charset="0"/>
              </a:rPr>
              <a:t>Wir müssen zusammenarbeiten …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38091" y="2765797"/>
            <a:ext cx="10514231" cy="224182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endParaRPr lang="de-DE" sz="6600" dirty="0">
              <a:latin typeface="Cambria" panose="02040503050406030204" pitchFamily="18" charset="0"/>
            </a:endParaRPr>
          </a:p>
          <a:p>
            <a:pPr algn="ctr"/>
            <a:r>
              <a:rPr lang="de-DE" sz="6600" dirty="0">
                <a:latin typeface="Cambria" panose="02040503050406030204" pitchFamily="18" charset="0"/>
              </a:rPr>
              <a:t>Fragen Sie nach </a:t>
            </a:r>
            <a:br>
              <a:rPr lang="de-DE" sz="6600" dirty="0">
                <a:latin typeface="Cambria" panose="02040503050406030204" pitchFamily="18" charset="0"/>
              </a:rPr>
            </a:br>
            <a:r>
              <a:rPr lang="de-DE" sz="6600" dirty="0">
                <a:solidFill>
                  <a:srgbClr val="29BFA1"/>
                </a:solidFill>
                <a:latin typeface="Cambria" panose="02040503050406030204" pitchFamily="18" charset="0"/>
              </a:rPr>
              <a:t>Stichwort: Dialogkonzept!</a:t>
            </a:r>
          </a:p>
        </p:txBody>
      </p:sp>
    </p:spTree>
    <p:extLst>
      <p:ext uri="{BB962C8B-B14F-4D97-AF65-F5344CB8AC3E}">
        <p14:creationId xmlns:p14="http://schemas.microsoft.com/office/powerpoint/2010/main" val="35096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2415596"/>
            <a:ext cx="10514231" cy="35351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Was ist </a:t>
            </a:r>
          </a:p>
          <a:p>
            <a:pPr algn="ctr"/>
            <a:r>
              <a:rPr lang="de-DE" sz="6600" dirty="0" err="1">
                <a:solidFill>
                  <a:schemeClr val="bg1"/>
                </a:solidFill>
                <a:latin typeface="Cambria" panose="02040503050406030204" pitchFamily="18" charset="0"/>
              </a:rPr>
              <a:t>Trusted</a:t>
            </a:r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 Cloud?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… und warum?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9074" y="3137051"/>
            <a:ext cx="4760909" cy="842400"/>
          </a:xfrm>
        </p:spPr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7319342" y="1988840"/>
            <a:ext cx="4137025" cy="3456384"/>
          </a:xfrm>
          <a:prstGeom prst="rect">
            <a:avLst/>
          </a:prstGeom>
        </p:spPr>
        <p:txBody>
          <a:bodyPr/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Fragen Sie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Christine Neubauer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Kompetenznetzwerk </a:t>
            </a:r>
            <a:r>
              <a:rPr lang="de-DE" sz="1800" dirty="0" err="1"/>
              <a:t>Trusted</a:t>
            </a:r>
            <a:r>
              <a:rPr lang="de-DE" sz="1800" dirty="0"/>
              <a:t> Cloud e.V.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Projektmanagerin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Besuchen Sie uns: </a:t>
            </a:r>
            <a:endParaRPr 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hlinkClick r:id="rId3"/>
              </a:rPr>
              <a:t>www.trusted-cloud.de</a:t>
            </a:r>
            <a:r>
              <a:rPr lang="en-US" sz="1800" b="1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800" dirty="0"/>
              <a:t>oder</a:t>
            </a:r>
            <a:r>
              <a:rPr lang="en-US" sz="1800" dirty="0"/>
              <a:t> </a:t>
            </a:r>
            <a:r>
              <a:rPr lang="de-DE" sz="1800" dirty="0"/>
              <a:t>fragen Sie uns: </a:t>
            </a:r>
            <a:endParaRPr 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96C4"/>
                </a:solidFill>
                <a:hlinkClick r:id="rId4"/>
              </a:rPr>
              <a:t>info@trusted-cloud.de</a:t>
            </a:r>
            <a:r>
              <a:rPr lang="en-US" sz="1800" dirty="0">
                <a:solidFill>
                  <a:srgbClr val="0096C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1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7"/>
            <a:ext cx="12651489" cy="6857107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806049" y="21462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Label</a:t>
            </a:r>
          </a:p>
        </p:txBody>
      </p:sp>
      <p:sp>
        <p:nvSpPr>
          <p:cNvPr id="12" name="Ellipse 11"/>
          <p:cNvSpPr/>
          <p:nvPr/>
        </p:nvSpPr>
        <p:spPr>
          <a:xfrm>
            <a:off x="2994204" y="21462"/>
            <a:ext cx="1727775" cy="1727775"/>
          </a:xfrm>
          <a:prstGeom prst="ellipse">
            <a:avLst/>
          </a:prstGeom>
          <a:solidFill>
            <a:srgbClr val="45BFE5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Listung</a:t>
            </a:r>
            <a:b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von Cloud Services</a:t>
            </a:r>
          </a:p>
        </p:txBody>
      </p:sp>
      <p:sp>
        <p:nvSpPr>
          <p:cNvPr id="13" name="Ellipse 12"/>
          <p:cNvSpPr/>
          <p:nvPr/>
        </p:nvSpPr>
        <p:spPr>
          <a:xfrm>
            <a:off x="5208709" y="21462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Listung </a:t>
            </a:r>
            <a:b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</a:br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von IT-Dienstleistern</a:t>
            </a:r>
          </a:p>
        </p:txBody>
      </p:sp>
      <p:sp>
        <p:nvSpPr>
          <p:cNvPr id="14" name="Ellipse 13"/>
          <p:cNvSpPr/>
          <p:nvPr/>
        </p:nvSpPr>
        <p:spPr>
          <a:xfrm>
            <a:off x="7402710" y="21462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Orientierungs-wissen</a:t>
            </a:r>
          </a:p>
        </p:txBody>
      </p:sp>
      <p:sp>
        <p:nvSpPr>
          <p:cNvPr id="16" name="Ellipse 15"/>
          <p:cNvSpPr/>
          <p:nvPr/>
        </p:nvSpPr>
        <p:spPr>
          <a:xfrm>
            <a:off x="9617216" y="21462"/>
            <a:ext cx="1727775" cy="1727775"/>
          </a:xfrm>
          <a:prstGeom prst="ellipse">
            <a:avLst/>
          </a:prstGeom>
          <a:solidFill>
            <a:srgbClr val="0096C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Dialog- </a:t>
            </a:r>
            <a:r>
              <a:rPr lang="de-DE" sz="1600" b="1" dirty="0" err="1">
                <a:solidFill>
                  <a:schemeClr val="tx1"/>
                </a:solidFill>
                <a:ea typeface="Fira Sans" panose="020B0503050000020004" pitchFamily="34" charset="0"/>
              </a:rPr>
              <a:t>konzept</a:t>
            </a:r>
            <a:endParaRPr lang="de-DE" sz="1600" b="1" dirty="0">
              <a:solidFill>
                <a:schemeClr val="tx1"/>
              </a:solidFill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Trusted</a:t>
            </a:r>
            <a:r>
              <a:rPr lang="de-DE" dirty="0"/>
              <a:t> Cloud Label – Wer steht dahinter?</a:t>
            </a:r>
            <a:br>
              <a:rPr lang="de-DE" dirty="0"/>
            </a:b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267519" y="2256711"/>
            <a:ext cx="2375691" cy="2804018"/>
            <a:chOff x="2267815" y="2061975"/>
            <a:chExt cx="2376000" cy="2804383"/>
          </a:xfrm>
        </p:grpSpPr>
        <p:sp>
          <p:nvSpPr>
            <p:cNvPr id="5" name="Freihandform: Form 4"/>
            <p:cNvSpPr/>
            <p:nvPr/>
          </p:nvSpPr>
          <p:spPr>
            <a:xfrm rot="16200000">
              <a:off x="2108305" y="2221485"/>
              <a:ext cx="2695019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5" rIns="75556" bIns="1964317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6" name="Freihandform: Form 5"/>
            <p:cNvSpPr/>
            <p:nvPr/>
          </p:nvSpPr>
          <p:spPr>
            <a:xfrm>
              <a:off x="2342386" y="2911442"/>
              <a:ext cx="2280280" cy="1954916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dirty="0">
                  <a:solidFill>
                    <a:schemeClr val="tx1"/>
                  </a:solidFill>
                  <a:ea typeface="Fira Sans" panose="020B0503050000020004" pitchFamily="34" charset="0"/>
                </a:rPr>
                <a:t>Schirmherr des Projektes ist das </a:t>
              </a: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Bundesministerium für Wirtschaft und Energie (</a:t>
              </a:r>
              <a:r>
                <a:rPr lang="de-DE" sz="1500" b="1" dirty="0" err="1">
                  <a:solidFill>
                    <a:schemeClr val="tx1"/>
                  </a:solidFill>
                  <a:ea typeface="Fira Sans" panose="020B0503050000020004" pitchFamily="34" charset="0"/>
                </a:rPr>
                <a:t>BMWi</a:t>
              </a:r>
              <a:r>
                <a:rPr lang="de-DE" sz="1500" b="1" dirty="0">
                  <a:solidFill>
                    <a:schemeClr val="tx1"/>
                  </a:solidFill>
                  <a:ea typeface="Fira Sans" panose="020B0503050000020004" pitchFamily="34" charset="0"/>
                </a:rPr>
                <a:t>).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826752" y="2256712"/>
            <a:ext cx="2375691" cy="2804017"/>
            <a:chOff x="4827381" y="2061976"/>
            <a:chExt cx="2376000" cy="2804382"/>
          </a:xfrm>
        </p:grpSpPr>
        <p:sp>
          <p:nvSpPr>
            <p:cNvPr id="7" name="Freihandform: Form 6"/>
            <p:cNvSpPr/>
            <p:nvPr/>
          </p:nvSpPr>
          <p:spPr>
            <a:xfrm rot="16200000">
              <a:off x="4667871" y="2221486"/>
              <a:ext cx="2695019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8" name="Freihandform: Form 7"/>
            <p:cNvSpPr/>
            <p:nvPr/>
          </p:nvSpPr>
          <p:spPr>
            <a:xfrm>
              <a:off x="4922227" y="2911442"/>
              <a:ext cx="2281154" cy="1954916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Herausgeber des Gütesiegels ist das </a:t>
              </a:r>
              <a:r>
                <a:rPr lang="de-DE" sz="1500" b="1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unabhängige Kompetenznetzwerk </a:t>
              </a:r>
              <a:br>
                <a:rPr lang="de-DE" sz="1500" b="1" spc="-20" dirty="0">
                  <a:solidFill>
                    <a:schemeClr val="tx1"/>
                  </a:solidFill>
                  <a:ea typeface="Fira Sans" panose="020B0503050000020004" pitchFamily="34" charset="0"/>
                </a:rPr>
              </a:br>
              <a:r>
                <a:rPr lang="de-DE" sz="1500" b="1" spc="-20" dirty="0" err="1">
                  <a:solidFill>
                    <a:schemeClr val="tx1"/>
                  </a:solidFill>
                  <a:ea typeface="Fira Sans" panose="020B0503050000020004" pitchFamily="34" charset="0"/>
                </a:rPr>
                <a:t>Trusted</a:t>
              </a:r>
              <a:r>
                <a:rPr lang="de-DE" sz="1500" b="1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 Cloud e. V</a:t>
              </a:r>
              <a:r>
                <a:rPr lang="de-DE" sz="1500" spc="-20" dirty="0">
                  <a:solidFill>
                    <a:schemeClr val="tx1"/>
                  </a:solidFill>
                  <a:ea typeface="Fira Sans" panose="020B0503050000020004" pitchFamily="34" charset="0"/>
                </a:rPr>
                <a:t>.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7380463" y="2256712"/>
            <a:ext cx="2375691" cy="3933578"/>
            <a:chOff x="7381425" y="2061976"/>
            <a:chExt cx="2376000" cy="3934090"/>
          </a:xfrm>
        </p:grpSpPr>
        <p:sp>
          <p:nvSpPr>
            <p:cNvPr id="9" name="Freihandform: Form 8"/>
            <p:cNvSpPr/>
            <p:nvPr/>
          </p:nvSpPr>
          <p:spPr>
            <a:xfrm rot="16200000">
              <a:off x="7221915" y="2221486"/>
              <a:ext cx="2695020" cy="2376000"/>
            </a:xfrm>
            <a:custGeom>
              <a:avLst/>
              <a:gdLst>
                <a:gd name="connsiteX0" fmla="*/ 0 w 2455716"/>
                <a:gd name="connsiteY0" fmla="*/ 122786 h 2946859"/>
                <a:gd name="connsiteX1" fmla="*/ 122786 w 2455716"/>
                <a:gd name="connsiteY1" fmla="*/ 0 h 2946859"/>
                <a:gd name="connsiteX2" fmla="*/ 2332930 w 2455716"/>
                <a:gd name="connsiteY2" fmla="*/ 0 h 2946859"/>
                <a:gd name="connsiteX3" fmla="*/ 2455716 w 2455716"/>
                <a:gd name="connsiteY3" fmla="*/ 122786 h 2946859"/>
                <a:gd name="connsiteX4" fmla="*/ 2455716 w 2455716"/>
                <a:gd name="connsiteY4" fmla="*/ 2824073 h 2946859"/>
                <a:gd name="connsiteX5" fmla="*/ 2332930 w 2455716"/>
                <a:gd name="connsiteY5" fmla="*/ 2946859 h 2946859"/>
                <a:gd name="connsiteX6" fmla="*/ 122786 w 2455716"/>
                <a:gd name="connsiteY6" fmla="*/ 2946859 h 2946859"/>
                <a:gd name="connsiteX7" fmla="*/ 0 w 2455716"/>
                <a:gd name="connsiteY7" fmla="*/ 2824073 h 2946859"/>
                <a:gd name="connsiteX8" fmla="*/ 0 w 2455716"/>
                <a:gd name="connsiteY8" fmla="*/ 122786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5716" h="2946859">
                  <a:moveTo>
                    <a:pt x="2353394" y="1"/>
                  </a:moveTo>
                  <a:cubicBezTo>
                    <a:pt x="2409905" y="1"/>
                    <a:pt x="2455716" y="65968"/>
                    <a:pt x="2455716" y="147344"/>
                  </a:cubicBezTo>
                  <a:lnTo>
                    <a:pt x="2455716" y="2799515"/>
                  </a:lnTo>
                  <a:cubicBezTo>
                    <a:pt x="2455716" y="2880891"/>
                    <a:pt x="2409905" y="2946858"/>
                    <a:pt x="2353394" y="2946858"/>
                  </a:cubicBezTo>
                  <a:lnTo>
                    <a:pt x="102322" y="2946858"/>
                  </a:lnTo>
                  <a:cubicBezTo>
                    <a:pt x="45811" y="2946858"/>
                    <a:pt x="0" y="2880891"/>
                    <a:pt x="0" y="2799515"/>
                  </a:cubicBezTo>
                  <a:lnTo>
                    <a:pt x="0" y="147344"/>
                  </a:lnTo>
                  <a:cubicBezTo>
                    <a:pt x="0" y="65968"/>
                    <a:pt x="45811" y="1"/>
                    <a:pt x="102322" y="1"/>
                  </a:cubicBezTo>
                  <a:lnTo>
                    <a:pt x="2353394" y="1"/>
                  </a:lnTo>
                  <a:close/>
                </a:path>
              </a:pathLst>
            </a:custGeom>
            <a:solidFill>
              <a:srgbClr val="E1E6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365" tIns="58284" rIns="75556" bIns="1964318" numCol="1" spcCol="1270" anchor="t" anchorCtr="0">
              <a:noAutofit/>
            </a:bodyPr>
            <a:lstStyle/>
            <a:p>
              <a:pPr algn="r" defTabSz="755574">
                <a:spcBef>
                  <a:spcPct val="0"/>
                </a:spcBef>
                <a:spcAft>
                  <a:spcPct val="35000"/>
                </a:spcAft>
              </a:pPr>
              <a:endParaRPr lang="de-DE" sz="1500" dirty="0"/>
            </a:p>
          </p:txBody>
        </p:sp>
        <p:sp>
          <p:nvSpPr>
            <p:cNvPr id="10" name="Freihandform: Form 9"/>
            <p:cNvSpPr/>
            <p:nvPr/>
          </p:nvSpPr>
          <p:spPr>
            <a:xfrm>
              <a:off x="7477144" y="2911442"/>
              <a:ext cx="2280280" cy="3084624"/>
            </a:xfrm>
            <a:custGeom>
              <a:avLst/>
              <a:gdLst>
                <a:gd name="connsiteX0" fmla="*/ 0 w 1829508"/>
                <a:gd name="connsiteY0" fmla="*/ 0 h 2946859"/>
                <a:gd name="connsiteX1" fmla="*/ 1829508 w 1829508"/>
                <a:gd name="connsiteY1" fmla="*/ 0 h 2946859"/>
                <a:gd name="connsiteX2" fmla="*/ 1829508 w 1829508"/>
                <a:gd name="connsiteY2" fmla="*/ 2946859 h 2946859"/>
                <a:gd name="connsiteX3" fmla="*/ 0 w 1829508"/>
                <a:gd name="connsiteY3" fmla="*/ 2946859 h 2946859"/>
                <a:gd name="connsiteX4" fmla="*/ 0 w 1829508"/>
                <a:gd name="connsiteY4" fmla="*/ 0 h 294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508" h="2946859">
                  <a:moveTo>
                    <a:pt x="0" y="0"/>
                  </a:moveTo>
                  <a:lnTo>
                    <a:pt x="1829508" y="0"/>
                  </a:lnTo>
                  <a:lnTo>
                    <a:pt x="1829508" y="2946859"/>
                  </a:lnTo>
                  <a:lnTo>
                    <a:pt x="0" y="29468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857" rIns="0" bIns="0" numCol="1" spcCol="1270" anchor="t" anchorCtr="0">
              <a:noAutofit/>
            </a:bodyPr>
            <a:lstStyle/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Der unabhängige </a:t>
              </a:r>
              <a:r>
                <a:rPr lang="de-DE" altLang="de-DE" sz="1500" b="1" dirty="0" err="1">
                  <a:solidFill>
                    <a:prstClr val="black"/>
                  </a:solidFill>
                  <a:ea typeface="Fira Sans" panose="020B0503050000020004" pitchFamily="34" charset="0"/>
                </a:rPr>
                <a:t>Trusted</a:t>
              </a:r>
              <a:r>
                <a:rPr lang="de-DE" altLang="de-DE" sz="1500" b="1" dirty="0">
                  <a:solidFill>
                    <a:prstClr val="black"/>
                  </a:solidFill>
                  <a:ea typeface="Fira Sans" panose="020B0503050000020004" pitchFamily="34" charset="0"/>
                </a:rPr>
                <a:t> Cloud Beirat </a:t>
              </a:r>
              <a:r>
                <a:rPr lang="de-DE" altLang="de-DE" sz="1500" dirty="0">
                  <a:solidFill>
                    <a:prstClr val="black"/>
                  </a:solidFill>
                  <a:ea typeface="Fira Sans" panose="020B0503050000020004" pitchFamily="34" charset="0"/>
                </a:rPr>
                <a:t>mit Vertretern aus Wirtschaft, Politik und Wissenschaft ist für die Entscheidung über die Vergabe des Gütesiegels zuständig.</a:t>
              </a:r>
            </a:p>
            <a:p>
              <a:pPr defTabSz="711129">
                <a:spcBef>
                  <a:spcPct val="0"/>
                </a:spcBef>
                <a:spcAft>
                  <a:spcPct val="35000"/>
                </a:spcAft>
              </a:pPr>
              <a:endParaRPr lang="de-DE" altLang="de-DE" sz="1500" dirty="0">
                <a:solidFill>
                  <a:prstClr val="black"/>
                </a:solidFill>
                <a:ea typeface="Fira Sans" panose="020B0503050000020004" pitchFamily="34" charset="0"/>
              </a:endParaRPr>
            </a:p>
          </p:txBody>
        </p:sp>
      </p:grpSp>
      <p:sp>
        <p:nvSpPr>
          <p:cNvPr id="12" name="Ellipse 11"/>
          <p:cNvSpPr/>
          <p:nvPr/>
        </p:nvSpPr>
        <p:spPr>
          <a:xfrm>
            <a:off x="2591475" y="1304227"/>
            <a:ext cx="1727775" cy="1727775"/>
          </a:xfrm>
          <a:prstGeom prst="ellipse">
            <a:avLst/>
          </a:prstGeom>
          <a:solidFill>
            <a:srgbClr val="45BFE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ea typeface="Fira Sans" panose="020B0503050000020004" pitchFamily="34" charset="0"/>
              </a:rPr>
              <a:t>Schirmherr</a:t>
            </a:r>
          </a:p>
        </p:txBody>
      </p:sp>
      <p:sp>
        <p:nvSpPr>
          <p:cNvPr id="13" name="Ellipse 12"/>
          <p:cNvSpPr/>
          <p:nvPr/>
        </p:nvSpPr>
        <p:spPr>
          <a:xfrm>
            <a:off x="5150707" y="1304227"/>
            <a:ext cx="1727775" cy="1727775"/>
          </a:xfrm>
          <a:prstGeom prst="ellipse">
            <a:avLst/>
          </a:prstGeom>
          <a:solidFill>
            <a:srgbClr val="29BFA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30" dirty="0">
                <a:solidFill>
                  <a:schemeClr val="tx1"/>
                </a:solidFill>
                <a:ea typeface="Fira Sans" panose="020B0503050000020004" pitchFamily="34" charset="0"/>
              </a:rPr>
              <a:t>Herausgeber</a:t>
            </a:r>
          </a:p>
        </p:txBody>
      </p:sp>
      <p:sp>
        <p:nvSpPr>
          <p:cNvPr id="14" name="Ellipse 13"/>
          <p:cNvSpPr/>
          <p:nvPr/>
        </p:nvSpPr>
        <p:spPr>
          <a:xfrm>
            <a:off x="7704419" y="1304226"/>
            <a:ext cx="1727775" cy="1727775"/>
          </a:xfrm>
          <a:prstGeom prst="ellipse">
            <a:avLst/>
          </a:prstGeom>
          <a:solidFill>
            <a:srgbClr val="82C7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600" b="1" spc="-40" dirty="0">
                <a:solidFill>
                  <a:schemeClr val="tx1"/>
                </a:solidFill>
                <a:ea typeface="Fira Sans" panose="020B0503050000020004" pitchFamily="34" charset="0"/>
              </a:rPr>
              <a:t>Beirat</a:t>
            </a:r>
          </a:p>
        </p:txBody>
      </p:sp>
      <p:sp>
        <p:nvSpPr>
          <p:cNvPr id="15" name="Abgerundetes Rechteck 18"/>
          <p:cNvSpPr/>
          <p:nvPr/>
        </p:nvSpPr>
        <p:spPr>
          <a:xfrm>
            <a:off x="949903" y="5193730"/>
            <a:ext cx="10211449" cy="1163630"/>
          </a:xfrm>
          <a:prstGeom prst="roundRect">
            <a:avLst>
              <a:gd name="adj" fmla="val 13996"/>
            </a:avLst>
          </a:prstGeom>
          <a:solidFill>
            <a:srgbClr val="40B39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a typeface="Fira Sans" panose="020B0503050000020004" pitchFamily="34" charset="0"/>
              </a:rPr>
              <a:t>… umfassende Kriterien für die Prüfung!</a:t>
            </a:r>
          </a:p>
        </p:txBody>
      </p:sp>
    </p:spTree>
    <p:extLst>
      <p:ext uri="{BB962C8B-B14F-4D97-AF65-F5344CB8AC3E}">
        <p14:creationId xmlns:p14="http://schemas.microsoft.com/office/powerpoint/2010/main" val="36479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1987877"/>
            <a:ext cx="10514231" cy="353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Was hat das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mit den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Handwerkern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zu tun?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Anteile am Mittelstand</a:t>
            </a:r>
            <a:r>
              <a:rPr lang="de-DE" sz="4000" dirty="0">
                <a:solidFill>
                  <a:srgbClr val="40B39B"/>
                </a:solidFill>
              </a:rPr>
              <a:t/>
            </a:r>
            <a:br>
              <a:rPr lang="de-DE" sz="4000" dirty="0">
                <a:solidFill>
                  <a:srgbClr val="40B39B"/>
                </a:solidFill>
              </a:rPr>
            </a:b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27247"/>
              </p:ext>
            </p:extLst>
          </p:nvPr>
        </p:nvGraphicFramePr>
        <p:xfrm>
          <a:off x="720725" y="1619250"/>
          <a:ext cx="91757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720725" y="5883591"/>
            <a:ext cx="11001847" cy="36507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rgbClr val="40B39B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>
                <a:latin typeface="+mn-lt"/>
              </a:rPr>
              <a:t>Quelle: http://www.ifm-bonn.org/fileadmin/data/redaktion/statistik/unternehmensbestand/dokumente/KMU-D_2009-2013_EU-Def.pdf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838091" y="1203013"/>
            <a:ext cx="10514231" cy="1107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rgbClr val="40B39B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671389" y="1305713"/>
            <a:ext cx="436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Anteile der mittelständischen Unternehmen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</a:p>
          <a:p>
            <a:r>
              <a:rPr lang="de-DE" sz="1800" dirty="0">
                <a:solidFill>
                  <a:srgbClr val="40B39B"/>
                </a:solidFill>
              </a:rPr>
              <a:t>(total rd. 3,6 </a:t>
            </a:r>
            <a:r>
              <a:rPr lang="de-DE" sz="1800" dirty="0" err="1">
                <a:solidFill>
                  <a:srgbClr val="40B39B"/>
                </a:solidFill>
              </a:rPr>
              <a:t>Mio</a:t>
            </a:r>
            <a:r>
              <a:rPr lang="de-DE" sz="1800" dirty="0">
                <a:solidFill>
                  <a:srgbClr val="40B39B"/>
                </a:solidFill>
              </a:rPr>
              <a:t> KMUs)</a:t>
            </a:r>
            <a:endParaRPr lang="de-DE" sz="1800" dirty="0"/>
          </a:p>
        </p:txBody>
      </p:sp>
      <p:sp>
        <p:nvSpPr>
          <p:cNvPr id="2" name="Sprechblase: oval 1"/>
          <p:cNvSpPr/>
          <p:nvPr/>
        </p:nvSpPr>
        <p:spPr>
          <a:xfrm>
            <a:off x="3611973" y="1756823"/>
            <a:ext cx="3555537" cy="1873711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Sie gehören dazu!</a:t>
            </a:r>
          </a:p>
        </p:txBody>
      </p:sp>
    </p:spTree>
    <p:extLst>
      <p:ext uri="{BB962C8B-B14F-4D97-AF65-F5344CB8AC3E}">
        <p14:creationId xmlns:p14="http://schemas.microsoft.com/office/powerpoint/2010/main" val="92808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1242562"/>
            <a:ext cx="12224414" cy="5025741"/>
          </a:xfrm>
          <a:prstGeom prst="rect">
            <a:avLst/>
          </a:prstGeom>
          <a:solidFill>
            <a:srgbClr val="40B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091" y="1637495"/>
            <a:ext cx="10514231" cy="44007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Nutzen Sie Ihr 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Potential?</a:t>
            </a:r>
            <a:b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de-DE" sz="66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… oder kennen Sie das</a:t>
            </a:r>
          </a:p>
          <a:p>
            <a:pPr algn="ctr"/>
            <a:r>
              <a:rPr lang="de-DE" sz="6600" dirty="0">
                <a:solidFill>
                  <a:schemeClr val="bg1"/>
                </a:solidFill>
                <a:latin typeface="Cambria" panose="02040503050406030204" pitchFamily="18" charset="0"/>
              </a:rPr>
              <a:t>auch?</a:t>
            </a:r>
            <a:endParaRPr lang="de-DE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89451" y="2105419"/>
            <a:ext cx="5180925" cy="3834254"/>
          </a:xfrm>
          <a:prstGeom prst="rect">
            <a:avLst/>
          </a:prstGeom>
          <a:solidFill>
            <a:srgbClr val="0096C7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599" dirty="0">
                <a:solidFill>
                  <a:schemeClr val="bg1"/>
                </a:solidFill>
              </a:rPr>
              <a:t>Papierkram</a:t>
            </a:r>
            <a:endParaRPr lang="de-DE" sz="6599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Problemfeld</a:t>
            </a:r>
            <a:r>
              <a:rPr lang="de-DE" sz="4000" dirty="0"/>
              <a:t> 1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67042" y="2105419"/>
            <a:ext cx="5203334" cy="3834254"/>
            <a:chOff x="815788" y="2105246"/>
            <a:chExt cx="5204012" cy="383475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788" y="2105246"/>
              <a:ext cx="5204012" cy="3834753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 rot="16200000">
              <a:off x="-130657" y="3069039"/>
              <a:ext cx="22006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Daniel </a:t>
              </a:r>
              <a:r>
                <a:rPr lang="de-DE" sz="1400" dirty="0" err="1">
                  <a:solidFill>
                    <a:schemeClr val="bg1"/>
                  </a:solidFill>
                </a:rPr>
                <a:t>Spuhler</a:t>
              </a:r>
              <a:r>
                <a:rPr lang="de-DE" sz="1400" dirty="0">
                  <a:solidFill>
                    <a:schemeClr val="bg1"/>
                  </a:solidFill>
                </a:rPr>
                <a:t>  / pixelio.de</a:t>
              </a:r>
            </a:p>
          </p:txBody>
        </p:sp>
      </p:grpSp>
      <p:sp>
        <p:nvSpPr>
          <p:cNvPr id="13" name="Inhaltsplatzhalter 6"/>
          <p:cNvSpPr>
            <a:spLocks noGrp="1"/>
          </p:cNvSpPr>
          <p:nvPr>
            <p:ph sz="half" idx="4294967295"/>
          </p:nvPr>
        </p:nvSpPr>
        <p:spPr>
          <a:xfrm>
            <a:off x="6171396" y="2105419"/>
            <a:ext cx="5180925" cy="3834254"/>
          </a:xfrm>
        </p:spPr>
        <p:txBody>
          <a:bodyPr/>
          <a:lstStyle/>
          <a:p>
            <a:r>
              <a:rPr lang="de-DE" dirty="0"/>
              <a:t>Angebote</a:t>
            </a:r>
          </a:p>
          <a:p>
            <a:r>
              <a:rPr lang="de-DE" dirty="0"/>
              <a:t>Arbeitsnachweise</a:t>
            </a:r>
          </a:p>
          <a:p>
            <a:r>
              <a:rPr lang="de-DE" dirty="0"/>
              <a:t>Zeiterfassung</a:t>
            </a:r>
          </a:p>
          <a:p>
            <a:r>
              <a:rPr lang="de-DE" dirty="0"/>
              <a:t>Materialbestellungen</a:t>
            </a:r>
          </a:p>
          <a:p>
            <a:r>
              <a:rPr lang="de-DE" dirty="0"/>
              <a:t>Lieferantenrechnungen</a:t>
            </a:r>
          </a:p>
          <a:p>
            <a:r>
              <a:rPr lang="de-DE" dirty="0"/>
              <a:t>Rechnungen für den Kunden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789451" y="2105419"/>
            <a:ext cx="5180925" cy="3834254"/>
          </a:xfrm>
          <a:prstGeom prst="rect">
            <a:avLst/>
          </a:prstGeom>
          <a:solidFill>
            <a:srgbClr val="45BFE5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6599" dirty="0">
                <a:solidFill>
                  <a:schemeClr val="bg1"/>
                </a:solidFill>
              </a:rPr>
              <a:t>Was geht Ihnen alles „durch“?</a:t>
            </a:r>
            <a:endParaRPr lang="de-DE" sz="6599" dirty="0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Info@trusted-cloud.de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Problemfeld 2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89451" y="2105416"/>
            <a:ext cx="5180925" cy="3834255"/>
            <a:chOff x="838200" y="2105244"/>
            <a:chExt cx="5181600" cy="383475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105245"/>
              <a:ext cx="5181600" cy="3834753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 rot="16200000">
              <a:off x="4765578" y="3051689"/>
              <a:ext cx="22006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bg1"/>
                  </a:solidFill>
                </a:rPr>
                <a:t>S. </a:t>
              </a:r>
              <a:r>
                <a:rPr lang="de-DE" sz="1400" dirty="0" err="1">
                  <a:solidFill>
                    <a:schemeClr val="bg1"/>
                  </a:solidFill>
                </a:rPr>
                <a:t>Hofschlaeger</a:t>
              </a:r>
              <a:r>
                <a:rPr lang="de-DE" sz="1400" dirty="0">
                  <a:solidFill>
                    <a:schemeClr val="bg1"/>
                  </a:solidFill>
                </a:rPr>
                <a:t>  / pixelio.de</a:t>
              </a:r>
            </a:p>
          </p:txBody>
        </p:sp>
      </p:grpSp>
      <p:sp>
        <p:nvSpPr>
          <p:cNvPr id="12" name="Inhaltsplatzhalter 6"/>
          <p:cNvSpPr>
            <a:spLocks noGrp="1"/>
          </p:cNvSpPr>
          <p:nvPr>
            <p:ph sz="half" idx="4294967295"/>
          </p:nvPr>
        </p:nvSpPr>
        <p:spPr>
          <a:xfrm>
            <a:off x="6171396" y="2105419"/>
            <a:ext cx="5180925" cy="3834254"/>
          </a:xfrm>
        </p:spPr>
        <p:txBody>
          <a:bodyPr>
            <a:normAutofit/>
          </a:bodyPr>
          <a:lstStyle/>
          <a:p>
            <a:r>
              <a:rPr lang="de-DE" dirty="0"/>
              <a:t>Werden alle Zeiten erfasst?</a:t>
            </a:r>
          </a:p>
          <a:p>
            <a:r>
              <a:rPr lang="de-DE" dirty="0"/>
              <a:t>Wird alles abgerechnet?</a:t>
            </a:r>
          </a:p>
          <a:p>
            <a:pPr lvl="1"/>
            <a:r>
              <a:rPr lang="de-DE" dirty="0"/>
              <a:t>bei Sonderwünschen des Kunden</a:t>
            </a:r>
          </a:p>
          <a:p>
            <a:pPr lvl="1"/>
            <a:r>
              <a:rPr lang="de-DE" dirty="0"/>
              <a:t>bei unvorhergesehen Ereignissen </a:t>
            </a:r>
          </a:p>
          <a:p>
            <a:r>
              <a:rPr lang="de-DE" dirty="0"/>
              <a:t>Wie koordinieren Sie Mitarbeiter am schnellsten bei Ad-Hoc-Umplanungen</a:t>
            </a:r>
          </a:p>
        </p:txBody>
      </p:sp>
    </p:spTree>
    <p:extLst>
      <p:ext uri="{BB962C8B-B14F-4D97-AF65-F5344CB8AC3E}">
        <p14:creationId xmlns:p14="http://schemas.microsoft.com/office/powerpoint/2010/main" val="39409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VTg_P6rkuq_fbZG2oYXw"/>
</p:tagLst>
</file>

<file path=ppt/theme/theme1.xml><?xml version="1.0" encoding="utf-8"?>
<a:theme xmlns:a="http://schemas.openxmlformats.org/drawingml/2006/main" name="Trusted_Cloud_Vorlage_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rusted_Cloud_Vorlage_02" id="{DD6676CB-CACB-4535-A9DD-FAD40D0F423B}" vid="{94924CDA-D60D-4984-A18A-E641ADC86A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5F3AC762C4E4884ECFB74F514C833" ma:contentTypeVersion="" ma:contentTypeDescription="Create a new document." ma:contentTypeScope="" ma:versionID="c0f909df9df6f2fb05f24d886eff2f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B6794-8DE8-4D34-88AE-29755A39B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FE4DAE-121F-4BA8-BEFA-908103BF6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AC728A-5DAF-44B9-BC66-64686679579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Trusted_Cloud_Vorlage_final</Template>
  <TotalTime>0</TotalTime>
  <Words>837</Words>
  <Application>Microsoft Office PowerPoint</Application>
  <PresentationFormat>Benutzerdefiniert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Trusted_Cloud_Vorlage_final</vt:lpstr>
      <vt:lpstr>think-cell Folie</vt:lpstr>
      <vt:lpstr>Vertrauenswürdige Cloud Services</vt:lpstr>
      <vt:lpstr>PowerPoint-Präsentation</vt:lpstr>
      <vt:lpstr>PowerPoint-Präsentation</vt:lpstr>
      <vt:lpstr>Trusted Cloud Label – Wer steht dahinter? </vt:lpstr>
      <vt:lpstr>PowerPoint-Präsentation</vt:lpstr>
      <vt:lpstr>Anteile am Mittelstand </vt:lpstr>
      <vt:lpstr>PowerPoint-Präsentation</vt:lpstr>
      <vt:lpstr>Problemfeld 1</vt:lpstr>
      <vt:lpstr>Problemfeld 2</vt:lpstr>
      <vt:lpstr>Problemfeld 3</vt:lpstr>
      <vt:lpstr>Das Problem</vt:lpstr>
      <vt:lpstr>Ziele – ganz praktisch:</vt:lpstr>
      <vt:lpstr>Ziele:</vt:lpstr>
      <vt:lpstr>PowerPoint-Präsentation</vt:lpstr>
      <vt:lpstr>Ein Praxisbeispiel: </vt:lpstr>
      <vt:lpstr>Ihre Prozesse:</vt:lpstr>
      <vt:lpstr>Passende Services …</vt:lpstr>
      <vt:lpstr>PowerPoint-Präsentation</vt:lpstr>
      <vt:lpstr>Wer hilft bei der Vorauswahl</vt:lpstr>
      <vt:lpstr>Vielen Dank!</vt:lpstr>
    </vt:vector>
  </TitlesOfParts>
  <Company>Capgemini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Rauschenberg</dc:creator>
  <dc:description>FagoUpdate 03.02.2016</dc:description>
  <cp:lastModifiedBy>HP</cp:lastModifiedBy>
  <cp:revision>175</cp:revision>
  <cp:lastPrinted>2017-03-05T22:36:35Z</cp:lastPrinted>
  <dcterms:created xsi:type="dcterms:W3CDTF">2016-02-05T13:29:39Z</dcterms:created>
  <dcterms:modified xsi:type="dcterms:W3CDTF">2017-05-02T17:06:25Z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0x01010014E5F3AC762C4E4884ECFB74F514C833</vt:lpwstr>
  </property>
</Properties>
</file>